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8" r:id="rId1"/>
  </p:sldMasterIdLst>
  <p:notesMasterIdLst>
    <p:notesMasterId r:id="rId128"/>
  </p:notesMasterIdLst>
  <p:handoutMasterIdLst>
    <p:handoutMasterId r:id="rId129"/>
  </p:handoutMasterIdLst>
  <p:sldIdLst>
    <p:sldId id="323" r:id="rId2"/>
    <p:sldId id="304" r:id="rId3"/>
    <p:sldId id="305" r:id="rId4"/>
    <p:sldId id="306" r:id="rId5"/>
    <p:sldId id="385" r:id="rId6"/>
    <p:sldId id="307" r:id="rId7"/>
    <p:sldId id="308" r:id="rId8"/>
    <p:sldId id="310" r:id="rId9"/>
    <p:sldId id="311" r:id="rId10"/>
    <p:sldId id="309" r:id="rId11"/>
    <p:sldId id="338" r:id="rId12"/>
    <p:sldId id="339" r:id="rId13"/>
    <p:sldId id="346" r:id="rId14"/>
    <p:sldId id="347" r:id="rId15"/>
    <p:sldId id="312" r:id="rId16"/>
    <p:sldId id="313" r:id="rId17"/>
    <p:sldId id="314" r:id="rId18"/>
    <p:sldId id="317" r:id="rId19"/>
    <p:sldId id="318" r:id="rId20"/>
    <p:sldId id="319" r:id="rId21"/>
    <p:sldId id="320" r:id="rId22"/>
    <p:sldId id="321" r:id="rId23"/>
    <p:sldId id="322" r:id="rId24"/>
    <p:sldId id="348" r:id="rId25"/>
    <p:sldId id="324" r:id="rId26"/>
    <p:sldId id="392" r:id="rId27"/>
    <p:sldId id="325" r:id="rId28"/>
    <p:sldId id="326" r:id="rId29"/>
    <p:sldId id="451" r:id="rId30"/>
    <p:sldId id="450" r:id="rId31"/>
    <p:sldId id="327" r:id="rId32"/>
    <p:sldId id="387" r:id="rId33"/>
    <p:sldId id="328" r:id="rId34"/>
    <p:sldId id="363" r:id="rId35"/>
    <p:sldId id="332" r:id="rId36"/>
    <p:sldId id="386" r:id="rId37"/>
    <p:sldId id="393" r:id="rId38"/>
    <p:sldId id="441" r:id="rId39"/>
    <p:sldId id="442" r:id="rId40"/>
    <p:sldId id="447" r:id="rId41"/>
    <p:sldId id="394" r:id="rId42"/>
    <p:sldId id="350" r:id="rId43"/>
    <p:sldId id="395" r:id="rId44"/>
    <p:sldId id="351" r:id="rId45"/>
    <p:sldId id="364" r:id="rId46"/>
    <p:sldId id="352" r:id="rId47"/>
    <p:sldId id="365" r:id="rId48"/>
    <p:sldId id="452" r:id="rId49"/>
    <p:sldId id="367" r:id="rId50"/>
    <p:sldId id="396" r:id="rId51"/>
    <p:sldId id="390" r:id="rId52"/>
    <p:sldId id="397" r:id="rId53"/>
    <p:sldId id="398" r:id="rId54"/>
    <p:sldId id="414" r:id="rId55"/>
    <p:sldId id="369" r:id="rId56"/>
    <p:sldId id="399" r:id="rId57"/>
    <p:sldId id="453" r:id="rId58"/>
    <p:sldId id="409" r:id="rId59"/>
    <p:sldId id="370" r:id="rId60"/>
    <p:sldId id="400" r:id="rId61"/>
    <p:sldId id="371" r:id="rId62"/>
    <p:sldId id="377" r:id="rId63"/>
    <p:sldId id="342" r:id="rId64"/>
    <p:sldId id="343" r:id="rId65"/>
    <p:sldId id="448" r:id="rId66"/>
    <p:sldId id="402" r:id="rId67"/>
    <p:sldId id="403" r:id="rId68"/>
    <p:sldId id="405" r:id="rId69"/>
    <p:sldId id="406" r:id="rId70"/>
    <p:sldId id="376" r:id="rId71"/>
    <p:sldId id="449" r:id="rId72"/>
    <p:sldId id="357" r:id="rId73"/>
    <p:sldId id="358" r:id="rId74"/>
    <p:sldId id="359" r:id="rId75"/>
    <p:sldId id="360" r:id="rId76"/>
    <p:sldId id="446" r:id="rId77"/>
    <p:sldId id="483" r:id="rId78"/>
    <p:sldId id="408" r:id="rId79"/>
    <p:sldId id="411" r:id="rId80"/>
    <p:sldId id="410" r:id="rId81"/>
    <p:sldId id="463" r:id="rId82"/>
    <p:sldId id="412" r:id="rId83"/>
    <p:sldId id="413" r:id="rId84"/>
    <p:sldId id="416" r:id="rId85"/>
    <p:sldId id="417" r:id="rId86"/>
    <p:sldId id="418" r:id="rId87"/>
    <p:sldId id="475" r:id="rId88"/>
    <p:sldId id="479" r:id="rId89"/>
    <p:sldId id="482" r:id="rId90"/>
    <p:sldId id="481" r:id="rId91"/>
    <p:sldId id="420" r:id="rId92"/>
    <p:sldId id="469" r:id="rId93"/>
    <p:sldId id="468" r:id="rId94"/>
    <p:sldId id="464" r:id="rId95"/>
    <p:sldId id="465" r:id="rId96"/>
    <p:sldId id="466" r:id="rId97"/>
    <p:sldId id="467" r:id="rId98"/>
    <p:sldId id="473" r:id="rId99"/>
    <p:sldId id="432" r:id="rId100"/>
    <p:sldId id="431" r:id="rId101"/>
    <p:sldId id="433" r:id="rId102"/>
    <p:sldId id="439" r:id="rId103"/>
    <p:sldId id="492" r:id="rId104"/>
    <p:sldId id="434" r:id="rId105"/>
    <p:sldId id="438" r:id="rId106"/>
    <p:sldId id="484" r:id="rId107"/>
    <p:sldId id="485" r:id="rId108"/>
    <p:sldId id="486" r:id="rId109"/>
    <p:sldId id="487" r:id="rId110"/>
    <p:sldId id="488" r:id="rId111"/>
    <p:sldId id="489" r:id="rId112"/>
    <p:sldId id="490" r:id="rId113"/>
    <p:sldId id="491" r:id="rId114"/>
    <p:sldId id="495" r:id="rId115"/>
    <p:sldId id="496" r:id="rId116"/>
    <p:sldId id="497" r:id="rId117"/>
    <p:sldId id="499" r:id="rId118"/>
    <p:sldId id="493" r:id="rId119"/>
    <p:sldId id="501" r:id="rId120"/>
    <p:sldId id="502" r:id="rId121"/>
    <p:sldId id="503" r:id="rId122"/>
    <p:sldId id="504" r:id="rId123"/>
    <p:sldId id="505" r:id="rId124"/>
    <p:sldId id="506" r:id="rId125"/>
    <p:sldId id="507" r:id="rId126"/>
    <p:sldId id="259" r:id="rId127"/>
  </p:sldIdLst>
  <p:sldSz cx="12192000" cy="6858000"/>
  <p:notesSz cx="9296400" cy="688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2048" autoAdjust="0"/>
  </p:normalViewPr>
  <p:slideViewPr>
    <p:cSldViewPr snapToGrid="0">
      <p:cViewPr varScale="1">
        <p:scale>
          <a:sx n="95" d="100"/>
          <a:sy n="95" d="100"/>
        </p:scale>
        <p:origin x="1134"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513" cy="3443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4744" y="0"/>
            <a:ext cx="4029511" cy="344326"/>
          </a:xfrm>
          <a:prstGeom prst="rect">
            <a:avLst/>
          </a:prstGeom>
        </p:spPr>
        <p:txBody>
          <a:bodyPr vert="horz" lIns="91440" tIns="45720" rIns="91440" bIns="45720" rtlCol="0"/>
          <a:lstStyle>
            <a:lvl1pPr algn="r">
              <a:defRPr sz="1200"/>
            </a:lvl1pPr>
          </a:lstStyle>
          <a:p>
            <a:fld id="{9763BC02-B789-45BD-870A-B2D51D9DC2F6}" type="datetimeFigureOut">
              <a:rPr lang="en-US" smtClean="0"/>
              <a:t>4/3/2015</a:t>
            </a:fld>
            <a:endParaRPr lang="en-US"/>
          </a:p>
        </p:txBody>
      </p:sp>
      <p:sp>
        <p:nvSpPr>
          <p:cNvPr id="4" name="Footer Placeholder 3"/>
          <p:cNvSpPr>
            <a:spLocks noGrp="1"/>
          </p:cNvSpPr>
          <p:nvPr>
            <p:ph type="ftr" sz="quarter" idx="2"/>
          </p:nvPr>
        </p:nvSpPr>
        <p:spPr>
          <a:xfrm>
            <a:off x="0" y="6536312"/>
            <a:ext cx="4029513" cy="3443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4744" y="6536312"/>
            <a:ext cx="4029511" cy="344326"/>
          </a:xfrm>
          <a:prstGeom prst="rect">
            <a:avLst/>
          </a:prstGeom>
        </p:spPr>
        <p:txBody>
          <a:bodyPr vert="horz" lIns="91440" tIns="45720" rIns="91440" bIns="45720" rtlCol="0" anchor="b"/>
          <a:lstStyle>
            <a:lvl1pPr algn="r">
              <a:defRPr sz="1200"/>
            </a:lvl1pPr>
          </a:lstStyle>
          <a:p>
            <a:fld id="{00202767-7933-4619-A7A6-5AA9B0CF1E8A}" type="slidenum">
              <a:rPr lang="en-US" smtClean="0"/>
              <a:t>‹#›</a:t>
            </a:fld>
            <a:endParaRPr lang="en-US"/>
          </a:p>
        </p:txBody>
      </p:sp>
    </p:spTree>
    <p:extLst>
      <p:ext uri="{BB962C8B-B14F-4D97-AF65-F5344CB8AC3E}">
        <p14:creationId xmlns:p14="http://schemas.microsoft.com/office/powerpoint/2010/main" val="724340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440" cy="345285"/>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5265810" y="0"/>
            <a:ext cx="4028440" cy="345285"/>
          </a:xfrm>
          <a:prstGeom prst="rect">
            <a:avLst/>
          </a:prstGeom>
        </p:spPr>
        <p:txBody>
          <a:bodyPr vert="horz" lIns="92446" tIns="46223" rIns="92446" bIns="46223" rtlCol="0"/>
          <a:lstStyle>
            <a:lvl1pPr algn="r">
              <a:defRPr sz="1200"/>
            </a:lvl1pPr>
          </a:lstStyle>
          <a:p>
            <a:fld id="{91B6D183-AB8B-46AF-BAD7-9D599B473937}" type="datetimeFigureOut">
              <a:rPr lang="en-US" smtClean="0"/>
              <a:t>4/3/2015</a:t>
            </a:fld>
            <a:endParaRPr lang="en-US"/>
          </a:p>
        </p:txBody>
      </p:sp>
      <p:sp>
        <p:nvSpPr>
          <p:cNvPr id="4" name="Slide Image Placeholder 3"/>
          <p:cNvSpPr>
            <a:spLocks noGrp="1" noRot="1" noChangeAspect="1"/>
          </p:cNvSpPr>
          <p:nvPr>
            <p:ph type="sldImg" idx="2"/>
          </p:nvPr>
        </p:nvSpPr>
        <p:spPr>
          <a:xfrm>
            <a:off x="2586038" y="860425"/>
            <a:ext cx="4127500" cy="2322513"/>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929641" y="3311872"/>
            <a:ext cx="7437119" cy="2709714"/>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536529"/>
            <a:ext cx="4028440" cy="345285"/>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5265810" y="6536529"/>
            <a:ext cx="4028440" cy="345285"/>
          </a:xfrm>
          <a:prstGeom prst="rect">
            <a:avLst/>
          </a:prstGeom>
        </p:spPr>
        <p:txBody>
          <a:bodyPr vert="horz" lIns="92446" tIns="46223" rIns="92446" bIns="46223" rtlCol="0" anchor="b"/>
          <a:lstStyle>
            <a:lvl1pPr algn="r">
              <a:defRPr sz="1200"/>
            </a:lvl1pPr>
          </a:lstStyle>
          <a:p>
            <a:fld id="{E49A7C72-BA5C-444F-9B13-2B8EB730A838}" type="slidenum">
              <a:rPr lang="en-US" smtClean="0"/>
              <a:t>‹#›</a:t>
            </a:fld>
            <a:endParaRPr lang="en-US"/>
          </a:p>
        </p:txBody>
      </p:sp>
    </p:spTree>
    <p:extLst>
      <p:ext uri="{BB962C8B-B14F-4D97-AF65-F5344CB8AC3E}">
        <p14:creationId xmlns:p14="http://schemas.microsoft.com/office/powerpoint/2010/main" val="3056504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9A7C72-BA5C-444F-9B13-2B8EB730A838}" type="slidenum">
              <a:rPr lang="en-US" smtClean="0"/>
              <a:t>10</a:t>
            </a:fld>
            <a:endParaRPr lang="en-US"/>
          </a:p>
        </p:txBody>
      </p:sp>
    </p:spTree>
    <p:extLst>
      <p:ext uri="{BB962C8B-B14F-4D97-AF65-F5344CB8AC3E}">
        <p14:creationId xmlns:p14="http://schemas.microsoft.com/office/powerpoint/2010/main" val="3324361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over quiz</a:t>
            </a:r>
            <a:endParaRPr lang="en-US" dirty="0"/>
          </a:p>
        </p:txBody>
      </p:sp>
      <p:sp>
        <p:nvSpPr>
          <p:cNvPr id="4" name="Slide Number Placeholder 3"/>
          <p:cNvSpPr>
            <a:spLocks noGrp="1"/>
          </p:cNvSpPr>
          <p:nvPr>
            <p:ph type="sldNum" sz="quarter" idx="10"/>
          </p:nvPr>
        </p:nvSpPr>
        <p:spPr/>
        <p:txBody>
          <a:bodyPr/>
          <a:lstStyle/>
          <a:p>
            <a:fld id="{E49A7C72-BA5C-444F-9B13-2B8EB730A838}" type="slidenum">
              <a:rPr lang="en-US" smtClean="0"/>
              <a:t>77</a:t>
            </a:fld>
            <a:endParaRPr lang="en-US"/>
          </a:p>
        </p:txBody>
      </p:sp>
    </p:spTree>
    <p:extLst>
      <p:ext uri="{BB962C8B-B14F-4D97-AF65-F5344CB8AC3E}">
        <p14:creationId xmlns:p14="http://schemas.microsoft.com/office/powerpoint/2010/main" val="3836728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bullet 2.</a:t>
            </a:r>
            <a:endParaRPr lang="en-US" dirty="0"/>
          </a:p>
        </p:txBody>
      </p:sp>
      <p:sp>
        <p:nvSpPr>
          <p:cNvPr id="4" name="Slide Number Placeholder 3"/>
          <p:cNvSpPr>
            <a:spLocks noGrp="1"/>
          </p:cNvSpPr>
          <p:nvPr>
            <p:ph type="sldNum" sz="quarter" idx="10"/>
          </p:nvPr>
        </p:nvSpPr>
        <p:spPr/>
        <p:txBody>
          <a:bodyPr/>
          <a:lstStyle/>
          <a:p>
            <a:fld id="{E49A7C72-BA5C-444F-9B13-2B8EB730A838}" type="slidenum">
              <a:rPr lang="en-US" smtClean="0"/>
              <a:t>79</a:t>
            </a:fld>
            <a:endParaRPr lang="en-US"/>
          </a:p>
        </p:txBody>
      </p:sp>
    </p:spTree>
    <p:extLst>
      <p:ext uri="{BB962C8B-B14F-4D97-AF65-F5344CB8AC3E}">
        <p14:creationId xmlns:p14="http://schemas.microsoft.com/office/powerpoint/2010/main" val="532578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Bullet</a:t>
            </a:r>
            <a:r>
              <a:rPr lang="en-US" baseline="0" dirty="0" smtClean="0"/>
              <a:t> 1 – Do not want ranges that put only one in each group, and do not want only two groups.</a:t>
            </a:r>
          </a:p>
        </p:txBody>
      </p:sp>
      <p:sp>
        <p:nvSpPr>
          <p:cNvPr id="4" name="Slide Number Placeholder 3"/>
          <p:cNvSpPr>
            <a:spLocks noGrp="1"/>
          </p:cNvSpPr>
          <p:nvPr>
            <p:ph type="sldNum" sz="quarter" idx="10"/>
          </p:nvPr>
        </p:nvSpPr>
        <p:spPr/>
        <p:txBody>
          <a:bodyPr/>
          <a:lstStyle/>
          <a:p>
            <a:fld id="{E49A7C72-BA5C-444F-9B13-2B8EB730A838}" type="slidenum">
              <a:rPr lang="en-US" smtClean="0"/>
              <a:t>80</a:t>
            </a:fld>
            <a:endParaRPr lang="en-US"/>
          </a:p>
        </p:txBody>
      </p:sp>
    </p:spTree>
    <p:extLst>
      <p:ext uri="{BB962C8B-B14F-4D97-AF65-F5344CB8AC3E}">
        <p14:creationId xmlns:p14="http://schemas.microsoft.com/office/powerpoint/2010/main" val="3185481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Interval of 2</a:t>
            </a:r>
          </a:p>
          <a:p>
            <a:r>
              <a:rPr lang="en-US" dirty="0" smtClean="0"/>
              <a:t>Interval</a:t>
            </a:r>
            <a:r>
              <a:rPr lang="en-US" baseline="0" dirty="0" smtClean="0"/>
              <a:t> </a:t>
            </a:r>
            <a:r>
              <a:rPr lang="en-US" baseline="0" smtClean="0"/>
              <a:t>of 3</a:t>
            </a:r>
            <a:endParaRPr lang="en-US" dirty="0"/>
          </a:p>
        </p:txBody>
      </p:sp>
      <p:sp>
        <p:nvSpPr>
          <p:cNvPr id="4" name="Slide Number Placeholder 3"/>
          <p:cNvSpPr>
            <a:spLocks noGrp="1"/>
          </p:cNvSpPr>
          <p:nvPr>
            <p:ph type="sldNum" sz="quarter" idx="10"/>
          </p:nvPr>
        </p:nvSpPr>
        <p:spPr/>
        <p:txBody>
          <a:bodyPr/>
          <a:lstStyle/>
          <a:p>
            <a:fld id="{E49A7C72-BA5C-444F-9B13-2B8EB730A838}" type="slidenum">
              <a:rPr lang="en-US" smtClean="0"/>
              <a:t>83</a:t>
            </a:fld>
            <a:endParaRPr lang="en-US"/>
          </a:p>
        </p:txBody>
      </p:sp>
    </p:spTree>
    <p:extLst>
      <p:ext uri="{BB962C8B-B14F-4D97-AF65-F5344CB8AC3E}">
        <p14:creationId xmlns:p14="http://schemas.microsoft.com/office/powerpoint/2010/main" val="240420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off to the side! (n</a:t>
            </a:r>
            <a:r>
              <a:rPr lang="en-US" baseline="0" dirty="0" smtClean="0"/>
              <a:t> and mean)</a:t>
            </a:r>
            <a:endParaRPr lang="en-US" dirty="0" smtClean="0"/>
          </a:p>
          <a:p>
            <a:endParaRPr lang="en-US" dirty="0" smtClean="0"/>
          </a:p>
          <a:p>
            <a:r>
              <a:rPr lang="en-US" sz="1200" b="0" i="0" kern="1200" dirty="0" smtClean="0">
                <a:solidFill>
                  <a:schemeClr val="tx1"/>
                </a:solidFill>
                <a:effectLst/>
                <a:latin typeface="+mn-lt"/>
                <a:ea typeface="+mn-ea"/>
                <a:cs typeface="+mn-cs"/>
              </a:rPr>
              <a:t>St. Dev. -</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how spread out numbers are (show sigma symbol)</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Mean:</a:t>
            </a:r>
            <a:r>
              <a:rPr lang="en-US" sz="1200" b="0" i="0" kern="1200" baseline="0" dirty="0" smtClean="0">
                <a:solidFill>
                  <a:schemeClr val="tx1"/>
                </a:solidFill>
                <a:effectLst/>
                <a:latin typeface="+mn-lt"/>
                <a:ea typeface="+mn-ea"/>
                <a:cs typeface="+mn-cs"/>
              </a:rPr>
              <a:t> 74</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Variance: 14.2</a:t>
            </a:r>
          </a:p>
          <a:p>
            <a:r>
              <a:rPr lang="en-US" sz="1200" b="0" i="0" kern="1200" dirty="0" smtClean="0">
                <a:solidFill>
                  <a:schemeClr val="tx1"/>
                </a:solidFill>
                <a:effectLst/>
                <a:latin typeface="+mn-lt"/>
                <a:ea typeface="+mn-ea"/>
                <a:cs typeface="+mn-cs"/>
              </a:rPr>
              <a:t>St. Dev: 3.77</a:t>
            </a:r>
            <a:endParaRPr lang="en-US" dirty="0" smtClean="0"/>
          </a:p>
        </p:txBody>
      </p:sp>
      <p:sp>
        <p:nvSpPr>
          <p:cNvPr id="4" name="Slide Number Placeholder 3"/>
          <p:cNvSpPr>
            <a:spLocks noGrp="1"/>
          </p:cNvSpPr>
          <p:nvPr>
            <p:ph type="sldNum" sz="quarter" idx="10"/>
          </p:nvPr>
        </p:nvSpPr>
        <p:spPr/>
        <p:txBody>
          <a:bodyPr/>
          <a:lstStyle/>
          <a:p>
            <a:fld id="{E49A7C72-BA5C-444F-9B13-2B8EB730A838}" type="slidenum">
              <a:rPr lang="en-US" smtClean="0"/>
              <a:t>87</a:t>
            </a:fld>
            <a:endParaRPr lang="en-US"/>
          </a:p>
        </p:txBody>
      </p:sp>
    </p:spTree>
    <p:extLst>
      <p:ext uri="{BB962C8B-B14F-4D97-AF65-F5344CB8AC3E}">
        <p14:creationId xmlns:p14="http://schemas.microsoft.com/office/powerpoint/2010/main" val="1415141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Mean + std. dev</a:t>
            </a:r>
          </a:p>
          <a:p>
            <a:r>
              <a:rPr lang="en-US" dirty="0" smtClean="0"/>
              <a:t>Compare</a:t>
            </a:r>
            <a:r>
              <a:rPr lang="en-US" baseline="0" dirty="0" smtClean="0"/>
              <a:t> to previous team</a:t>
            </a:r>
          </a:p>
          <a:p>
            <a:r>
              <a:rPr lang="en-US" baseline="0" dirty="0" smtClean="0"/>
              <a:t>What do these differences (in mean and </a:t>
            </a:r>
            <a:r>
              <a:rPr lang="en-US" baseline="0" dirty="0" err="1" smtClean="0"/>
              <a:t>stdDev</a:t>
            </a:r>
            <a:r>
              <a:rPr lang="en-US" baseline="0" dirty="0" smtClean="0"/>
              <a:t>) mean?</a:t>
            </a:r>
          </a:p>
          <a:p>
            <a:r>
              <a:rPr lang="en-US" baseline="0" dirty="0" smtClean="0"/>
              <a:t>Why does this matter?</a:t>
            </a:r>
          </a:p>
        </p:txBody>
      </p:sp>
      <p:sp>
        <p:nvSpPr>
          <p:cNvPr id="4" name="Slide Number Placeholder 3"/>
          <p:cNvSpPr>
            <a:spLocks noGrp="1"/>
          </p:cNvSpPr>
          <p:nvPr>
            <p:ph type="sldNum" sz="quarter" idx="10"/>
          </p:nvPr>
        </p:nvSpPr>
        <p:spPr/>
        <p:txBody>
          <a:bodyPr/>
          <a:lstStyle/>
          <a:p>
            <a:fld id="{E49A7C72-BA5C-444F-9B13-2B8EB730A838}" type="slidenum">
              <a:rPr lang="en-US" smtClean="0"/>
              <a:t>88</a:t>
            </a:fld>
            <a:endParaRPr lang="en-US"/>
          </a:p>
        </p:txBody>
      </p:sp>
    </p:spTree>
    <p:extLst>
      <p:ext uri="{BB962C8B-B14F-4D97-AF65-F5344CB8AC3E}">
        <p14:creationId xmlns:p14="http://schemas.microsoft.com/office/powerpoint/2010/main" val="562650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list -&gt;</a:t>
            </a:r>
            <a:r>
              <a:rPr lang="en-US" baseline="0" dirty="0" smtClean="0"/>
              <a:t> math</a:t>
            </a:r>
            <a:endParaRPr lang="en-US" dirty="0"/>
          </a:p>
        </p:txBody>
      </p:sp>
      <p:sp>
        <p:nvSpPr>
          <p:cNvPr id="4" name="Slide Number Placeholder 3"/>
          <p:cNvSpPr>
            <a:spLocks noGrp="1"/>
          </p:cNvSpPr>
          <p:nvPr>
            <p:ph type="sldNum" sz="quarter" idx="10"/>
          </p:nvPr>
        </p:nvSpPr>
        <p:spPr/>
        <p:txBody>
          <a:bodyPr/>
          <a:lstStyle/>
          <a:p>
            <a:fld id="{E49A7C72-BA5C-444F-9B13-2B8EB730A838}" type="slidenum">
              <a:rPr lang="en-US" smtClean="0"/>
              <a:t>89</a:t>
            </a:fld>
            <a:endParaRPr lang="en-US"/>
          </a:p>
        </p:txBody>
      </p:sp>
    </p:spTree>
    <p:extLst>
      <p:ext uri="{BB962C8B-B14F-4D97-AF65-F5344CB8AC3E}">
        <p14:creationId xmlns:p14="http://schemas.microsoft.com/office/powerpoint/2010/main" val="104687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Histogram</a:t>
            </a:r>
            <a:r>
              <a:rPr lang="en-US" baseline="0" dirty="0" smtClean="0"/>
              <a:t> bars aren’t touching, but cool data so I let it go.</a:t>
            </a:r>
            <a:endParaRPr lang="en-US" dirty="0"/>
          </a:p>
        </p:txBody>
      </p:sp>
      <p:sp>
        <p:nvSpPr>
          <p:cNvPr id="4" name="Slide Number Placeholder 3"/>
          <p:cNvSpPr>
            <a:spLocks noGrp="1"/>
          </p:cNvSpPr>
          <p:nvPr>
            <p:ph type="sldNum" sz="quarter" idx="10"/>
          </p:nvPr>
        </p:nvSpPr>
        <p:spPr/>
        <p:txBody>
          <a:bodyPr/>
          <a:lstStyle/>
          <a:p>
            <a:fld id="{E49A7C72-BA5C-444F-9B13-2B8EB730A838}" type="slidenum">
              <a:rPr lang="en-US" smtClean="0"/>
              <a:t>91</a:t>
            </a:fld>
            <a:endParaRPr lang="en-US"/>
          </a:p>
        </p:txBody>
      </p:sp>
    </p:spTree>
    <p:extLst>
      <p:ext uri="{BB962C8B-B14F-4D97-AF65-F5344CB8AC3E}">
        <p14:creationId xmlns:p14="http://schemas.microsoft.com/office/powerpoint/2010/main" val="2097294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a:t>
            </a:r>
            <a:r>
              <a:rPr lang="en-US" baseline="0" dirty="0" smtClean="0"/>
              <a:t> measures of center?</a:t>
            </a:r>
          </a:p>
          <a:p>
            <a:r>
              <a:rPr lang="en-US" baseline="0" dirty="0" smtClean="0"/>
              <a:t>Averages: Mean, median, and mode</a:t>
            </a:r>
            <a:endParaRPr lang="en-US" dirty="0"/>
          </a:p>
        </p:txBody>
      </p:sp>
      <p:sp>
        <p:nvSpPr>
          <p:cNvPr id="4" name="Slide Number Placeholder 3"/>
          <p:cNvSpPr>
            <a:spLocks noGrp="1"/>
          </p:cNvSpPr>
          <p:nvPr>
            <p:ph type="sldNum" sz="quarter" idx="10"/>
          </p:nvPr>
        </p:nvSpPr>
        <p:spPr/>
        <p:txBody>
          <a:bodyPr/>
          <a:lstStyle/>
          <a:p>
            <a:fld id="{E49A7C72-BA5C-444F-9B13-2B8EB730A838}" type="slidenum">
              <a:rPr lang="en-US" smtClean="0"/>
              <a:t>94</a:t>
            </a:fld>
            <a:endParaRPr lang="en-US"/>
          </a:p>
        </p:txBody>
      </p:sp>
    </p:spTree>
    <p:extLst>
      <p:ext uri="{BB962C8B-B14F-4D97-AF65-F5344CB8AC3E}">
        <p14:creationId xmlns:p14="http://schemas.microsoft.com/office/powerpoint/2010/main" val="1987796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Build</a:t>
            </a:r>
            <a:r>
              <a:rPr lang="en-US" baseline="0" dirty="0" smtClean="0"/>
              <a:t> bell curve with B. Ball team data from Thursday:</a:t>
            </a:r>
          </a:p>
          <a:p>
            <a:r>
              <a:rPr lang="en-US" baseline="0" dirty="0" smtClean="0"/>
              <a:t>Hoops! I did it again!</a:t>
            </a:r>
          </a:p>
          <a:p>
            <a:pPr rtl="0" eaLnBrk="1" fontAlgn="t" latinLnBrk="0" hangingPunct="1"/>
            <a:r>
              <a:rPr lang="en-US" sz="1200" b="0" i="0" u="none" strike="noStrike" kern="1200" dirty="0" smtClean="0">
                <a:solidFill>
                  <a:schemeClr val="tx1"/>
                </a:solidFill>
                <a:effectLst/>
                <a:latin typeface="+mn-lt"/>
                <a:ea typeface="+mn-ea"/>
                <a:cs typeface="+mn-cs"/>
              </a:rPr>
              <a:t>69, 70, 70, 72, 73, 74, 77, 78, 78,</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79</a:t>
            </a:r>
          </a:p>
          <a:p>
            <a:endParaRPr lang="en-US" baseline="0" dirty="0" smtClean="0"/>
          </a:p>
          <a:p>
            <a:r>
              <a:rPr lang="en-US" baseline="0" dirty="0" smtClean="0"/>
              <a:t>Compare to </a:t>
            </a:r>
            <a:r>
              <a:rPr lang="en-US" sz="1200" b="0" i="0" kern="1200" dirty="0" smtClean="0">
                <a:solidFill>
                  <a:schemeClr val="tx1"/>
                </a:solidFill>
                <a:effectLst/>
                <a:latin typeface="+mn-lt"/>
                <a:ea typeface="+mn-ea"/>
                <a:cs typeface="+mn-cs"/>
              </a:rPr>
              <a:t>The Mighty </a:t>
            </a:r>
            <a:r>
              <a:rPr lang="en-US" sz="1200" b="0" i="0" kern="1200" dirty="0" err="1" smtClean="0">
                <a:solidFill>
                  <a:schemeClr val="tx1"/>
                </a:solidFill>
                <a:effectLst/>
                <a:latin typeface="+mn-lt"/>
                <a:ea typeface="+mn-ea"/>
                <a:cs typeface="+mn-cs"/>
              </a:rPr>
              <a:t>Morphin</a:t>
            </a:r>
            <a:r>
              <a:rPr lang="en-US" sz="1200" b="0" i="0" kern="1200" dirty="0" smtClean="0">
                <a:solidFill>
                  <a:schemeClr val="tx1"/>
                </a:solidFill>
                <a:effectLst/>
                <a:latin typeface="+mn-lt"/>
                <a:ea typeface="+mn-ea"/>
                <a:cs typeface="+mn-cs"/>
              </a:rPr>
              <a:t> Flower Arrangers</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69, 73, 74, 74, 74, 74, 74, 74, 75, 79</a:t>
            </a:r>
          </a:p>
        </p:txBody>
      </p:sp>
      <p:sp>
        <p:nvSpPr>
          <p:cNvPr id="4" name="Slide Number Placeholder 3"/>
          <p:cNvSpPr>
            <a:spLocks noGrp="1"/>
          </p:cNvSpPr>
          <p:nvPr>
            <p:ph type="sldNum" sz="quarter" idx="10"/>
          </p:nvPr>
        </p:nvSpPr>
        <p:spPr/>
        <p:txBody>
          <a:bodyPr/>
          <a:lstStyle/>
          <a:p>
            <a:fld id="{E49A7C72-BA5C-444F-9B13-2B8EB730A838}" type="slidenum">
              <a:rPr lang="en-US" smtClean="0"/>
              <a:t>95</a:t>
            </a:fld>
            <a:endParaRPr lang="en-US"/>
          </a:p>
        </p:txBody>
      </p:sp>
    </p:spTree>
    <p:extLst>
      <p:ext uri="{BB962C8B-B14F-4D97-AF65-F5344CB8AC3E}">
        <p14:creationId xmlns:p14="http://schemas.microsoft.com/office/powerpoint/2010/main" val="229582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smtClean="0"/>
              <a:t>You</a:t>
            </a:r>
            <a:r>
              <a:rPr lang="en-US" baseline="0" dirty="0" smtClean="0"/>
              <a:t> must test today</a:t>
            </a:r>
          </a:p>
          <a:p>
            <a:endParaRPr lang="en-US" baseline="0" dirty="0" smtClean="0"/>
          </a:p>
          <a:p>
            <a:r>
              <a:rPr lang="en-US" baseline="0" dirty="0" smtClean="0"/>
              <a:t>Pass back calendars; pass around sign-up sheet, collect articles (talk about after warm-up)</a:t>
            </a:r>
          </a:p>
          <a:p>
            <a:endParaRPr lang="en-US" baseline="0" dirty="0" smtClean="0"/>
          </a:p>
          <a:p>
            <a:r>
              <a:rPr lang="en-US" baseline="0" dirty="0" smtClean="0"/>
              <a:t>Mrs. Stacks is coming around to check </a:t>
            </a:r>
            <a:r>
              <a:rPr lang="en-US" baseline="0" dirty="0" err="1" smtClean="0"/>
              <a:t>Leontif</a:t>
            </a:r>
            <a:r>
              <a:rPr lang="en-US" baseline="0" dirty="0" smtClean="0"/>
              <a:t> day 2 and the review. If you do not have it, she can get you one.</a:t>
            </a:r>
          </a:p>
          <a:p>
            <a:endParaRPr lang="en-US" dirty="0" smtClean="0"/>
          </a:p>
          <a:p>
            <a:r>
              <a:rPr lang="en-US" dirty="0" smtClean="0"/>
              <a:t>Quiz tomorrow</a:t>
            </a:r>
            <a:endParaRPr lang="en-US" baseline="0" dirty="0" smtClean="0"/>
          </a:p>
        </p:txBody>
      </p:sp>
      <p:sp>
        <p:nvSpPr>
          <p:cNvPr id="4" name="Slide Number Placeholder 3"/>
          <p:cNvSpPr>
            <a:spLocks noGrp="1"/>
          </p:cNvSpPr>
          <p:nvPr>
            <p:ph type="sldNum" sz="quarter" idx="10"/>
          </p:nvPr>
        </p:nvSpPr>
        <p:spPr/>
        <p:txBody>
          <a:bodyPr/>
          <a:lstStyle/>
          <a:p>
            <a:fld id="{E49A7C72-BA5C-444F-9B13-2B8EB730A838}" type="slidenum">
              <a:rPr lang="en-US" smtClean="0"/>
              <a:t>30</a:t>
            </a:fld>
            <a:endParaRPr lang="en-US"/>
          </a:p>
        </p:txBody>
      </p:sp>
    </p:spTree>
    <p:extLst>
      <p:ext uri="{BB962C8B-B14F-4D97-AF65-F5344CB8AC3E}">
        <p14:creationId xmlns:p14="http://schemas.microsoft.com/office/powerpoint/2010/main" val="13926734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64-74</a:t>
            </a:r>
          </a:p>
          <a:p>
            <a:pPr marL="228600" indent="-228600">
              <a:buAutoNum type="arabicPeriod"/>
            </a:pPr>
            <a:r>
              <a:rPr lang="en-US" dirty="0" smtClean="0"/>
              <a:t>66.5</a:t>
            </a:r>
          </a:p>
          <a:p>
            <a:pPr marL="228600" indent="-228600">
              <a:buAutoNum type="arabicPeriod"/>
            </a:pPr>
            <a:r>
              <a:rPr lang="en-US" dirty="0" smtClean="0"/>
              <a:t>71.5</a:t>
            </a:r>
          </a:p>
          <a:p>
            <a:pPr marL="228600" indent="-228600">
              <a:buAutoNum type="arabicPeriod"/>
            </a:pPr>
            <a:r>
              <a:rPr lang="en-US" dirty="0" smtClean="0"/>
              <a:t>97.5</a:t>
            </a:r>
          </a:p>
          <a:p>
            <a:pPr marL="228600" indent="-228600">
              <a:buAutoNum type="arabicPeriod"/>
            </a:pPr>
            <a:r>
              <a:rPr lang="en-US" dirty="0" smtClean="0"/>
              <a:t>2.5%</a:t>
            </a:r>
            <a:endParaRPr lang="en-US" dirty="0"/>
          </a:p>
        </p:txBody>
      </p:sp>
      <p:sp>
        <p:nvSpPr>
          <p:cNvPr id="4" name="Slide Number Placeholder 3"/>
          <p:cNvSpPr>
            <a:spLocks noGrp="1"/>
          </p:cNvSpPr>
          <p:nvPr>
            <p:ph type="sldNum" sz="quarter" idx="10"/>
          </p:nvPr>
        </p:nvSpPr>
        <p:spPr/>
        <p:txBody>
          <a:bodyPr/>
          <a:lstStyle/>
          <a:p>
            <a:fld id="{E49A7C72-BA5C-444F-9B13-2B8EB730A838}" type="slidenum">
              <a:rPr lang="en-US" smtClean="0"/>
              <a:t>96</a:t>
            </a:fld>
            <a:endParaRPr lang="en-US"/>
          </a:p>
        </p:txBody>
      </p:sp>
    </p:spTree>
    <p:extLst>
      <p:ext uri="{BB962C8B-B14F-4D97-AF65-F5344CB8AC3E}">
        <p14:creationId xmlns:p14="http://schemas.microsoft.com/office/powerpoint/2010/main" val="671751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create graphs</a:t>
            </a:r>
          </a:p>
          <a:p>
            <a:r>
              <a:rPr lang="en-US" dirty="0" smtClean="0"/>
              <a:t>I</a:t>
            </a:r>
            <a:r>
              <a:rPr lang="en-US" baseline="0" dirty="0" smtClean="0"/>
              <a:t> do </a:t>
            </a:r>
            <a:r>
              <a:rPr lang="en-US" baseline="0" dirty="0" smtClean="0"/>
              <a:t>questions</a:t>
            </a:r>
          </a:p>
          <a:p>
            <a:pPr marL="228600" indent="-228600">
              <a:buAutoNum type="arabicPeriod"/>
            </a:pPr>
            <a:r>
              <a:rPr lang="en-US" baseline="0" dirty="0" smtClean="0"/>
              <a:t>44-64</a:t>
            </a:r>
          </a:p>
          <a:p>
            <a:pPr marL="228600" indent="-228600">
              <a:buAutoNum type="arabicPeriod"/>
            </a:pPr>
            <a:r>
              <a:rPr lang="en-US" baseline="0" dirty="0" smtClean="0"/>
              <a:t>16 </a:t>
            </a:r>
            <a:r>
              <a:rPr lang="en-US" baseline="0" dirty="0" err="1" smtClean="0"/>
              <a:t>p.tile</a:t>
            </a:r>
            <a:endParaRPr lang="en-US" baseline="0" dirty="0" smtClean="0"/>
          </a:p>
          <a:p>
            <a:pPr marL="228600" indent="-228600">
              <a:buAutoNum type="arabicPeriod"/>
            </a:pPr>
            <a:r>
              <a:rPr lang="en-US" dirty="0" smtClean="0"/>
              <a:t>97.5%</a:t>
            </a:r>
          </a:p>
          <a:p>
            <a:pPr marL="228600" indent="-228600">
              <a:buAutoNum type="arabicPeriod"/>
            </a:pPr>
            <a:r>
              <a:rPr lang="en-US" dirty="0" smtClean="0"/>
              <a:t>81.5%</a:t>
            </a:r>
            <a:endParaRPr lang="en-US" dirty="0"/>
          </a:p>
        </p:txBody>
      </p:sp>
      <p:sp>
        <p:nvSpPr>
          <p:cNvPr id="4" name="Slide Number Placeholder 3"/>
          <p:cNvSpPr>
            <a:spLocks noGrp="1"/>
          </p:cNvSpPr>
          <p:nvPr>
            <p:ph type="sldNum" sz="quarter" idx="10"/>
          </p:nvPr>
        </p:nvSpPr>
        <p:spPr/>
        <p:txBody>
          <a:bodyPr/>
          <a:lstStyle/>
          <a:p>
            <a:fld id="{E49A7C72-BA5C-444F-9B13-2B8EB730A838}" type="slidenum">
              <a:rPr lang="en-US" smtClean="0"/>
              <a:t>97</a:t>
            </a:fld>
            <a:endParaRPr lang="en-US"/>
          </a:p>
        </p:txBody>
      </p:sp>
    </p:spTree>
    <p:extLst>
      <p:ext uri="{BB962C8B-B14F-4D97-AF65-F5344CB8AC3E}">
        <p14:creationId xmlns:p14="http://schemas.microsoft.com/office/powerpoint/2010/main" val="32778608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50 – 68/2</a:t>
            </a:r>
            <a:r>
              <a:rPr lang="en-US" baseline="0" dirty="0" smtClean="0"/>
              <a:t> = </a:t>
            </a:r>
            <a:r>
              <a:rPr lang="en-US" dirty="0" smtClean="0"/>
              <a:t>16</a:t>
            </a:r>
            <a:r>
              <a:rPr lang="en-US" baseline="30000" dirty="0" smtClean="0"/>
              <a:t>th</a:t>
            </a:r>
            <a:r>
              <a:rPr lang="en-US" baseline="0" dirty="0" smtClean="0"/>
              <a:t> percentile</a:t>
            </a:r>
          </a:p>
          <a:p>
            <a:pPr marL="228600" indent="-228600">
              <a:buAutoNum type="arabicPeriod"/>
            </a:pPr>
            <a:r>
              <a:rPr lang="en-US" baseline="0" dirty="0" smtClean="0"/>
              <a:t>2.5</a:t>
            </a:r>
            <a:r>
              <a:rPr lang="en-US" baseline="30000" dirty="0" smtClean="0"/>
              <a:t>th</a:t>
            </a:r>
            <a:r>
              <a:rPr lang="en-US" baseline="0" dirty="0" smtClean="0"/>
              <a:t> percentile and 97.5</a:t>
            </a:r>
            <a:r>
              <a:rPr lang="en-US" baseline="30000" dirty="0" smtClean="0"/>
              <a:t>th</a:t>
            </a:r>
            <a:r>
              <a:rPr lang="en-US" baseline="0" dirty="0" smtClean="0"/>
              <a:t> percentile</a:t>
            </a:r>
            <a:endParaRPr lang="en-US" baseline="30000" dirty="0" smtClean="0"/>
          </a:p>
          <a:p>
            <a:pPr marL="228600" indent="-228600">
              <a:buAutoNum type="arabicPeriod"/>
            </a:pPr>
            <a:r>
              <a:rPr lang="en-US" baseline="0" dirty="0" smtClean="0"/>
              <a:t>84 - 116</a:t>
            </a:r>
          </a:p>
          <a:p>
            <a:pPr marL="228600" indent="-228600">
              <a:buAutoNum type="arabicPeriod"/>
            </a:pPr>
            <a:r>
              <a:rPr lang="en-US" dirty="0" smtClean="0"/>
              <a:t>52</a:t>
            </a:r>
          </a:p>
          <a:p>
            <a:pPr marL="228600" indent="-228600">
              <a:buAutoNum type="arabicPeriod"/>
            </a:pPr>
            <a:r>
              <a:rPr lang="en-US" dirty="0" smtClean="0"/>
              <a:t>116</a:t>
            </a:r>
            <a:endParaRPr lang="en-US" dirty="0"/>
          </a:p>
        </p:txBody>
      </p:sp>
      <p:sp>
        <p:nvSpPr>
          <p:cNvPr id="4" name="Slide Number Placeholder 3"/>
          <p:cNvSpPr>
            <a:spLocks noGrp="1"/>
          </p:cNvSpPr>
          <p:nvPr>
            <p:ph type="sldNum" sz="quarter" idx="10"/>
          </p:nvPr>
        </p:nvSpPr>
        <p:spPr/>
        <p:txBody>
          <a:bodyPr/>
          <a:lstStyle/>
          <a:p>
            <a:fld id="{E49A7C72-BA5C-444F-9B13-2B8EB730A838}" type="slidenum">
              <a:rPr lang="en-US" smtClean="0"/>
              <a:t>98</a:t>
            </a:fld>
            <a:endParaRPr lang="en-US"/>
          </a:p>
        </p:txBody>
      </p:sp>
    </p:spTree>
    <p:extLst>
      <p:ext uri="{BB962C8B-B14F-4D97-AF65-F5344CB8AC3E}">
        <p14:creationId xmlns:p14="http://schemas.microsoft.com/office/powerpoint/2010/main" val="27432438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smtClean="0"/>
              <a:t>95</a:t>
            </a:r>
            <a:r>
              <a:rPr lang="en-US" baseline="30000" dirty="0" smtClean="0"/>
              <a:t>th</a:t>
            </a:r>
            <a:r>
              <a:rPr lang="en-US" baseline="0" dirty="0" smtClean="0"/>
              <a:t> </a:t>
            </a:r>
          </a:p>
          <a:p>
            <a:pPr marL="228600" indent="-228600">
              <a:buAutoNum type="arabicPeriod"/>
            </a:pPr>
            <a:r>
              <a:rPr lang="en-US" baseline="0" dirty="0" smtClean="0"/>
              <a:t>84</a:t>
            </a:r>
          </a:p>
          <a:p>
            <a:pPr marL="228600" indent="-228600">
              <a:buAutoNum type="arabicPeriod"/>
            </a:pPr>
            <a:r>
              <a:rPr lang="en-US" dirty="0" smtClean="0"/>
              <a:t>92</a:t>
            </a:r>
          </a:p>
          <a:p>
            <a:endParaRPr lang="en-US" dirty="0"/>
          </a:p>
        </p:txBody>
      </p:sp>
      <p:sp>
        <p:nvSpPr>
          <p:cNvPr id="4" name="Slide Number Placeholder 3"/>
          <p:cNvSpPr>
            <a:spLocks noGrp="1"/>
          </p:cNvSpPr>
          <p:nvPr>
            <p:ph type="sldNum" sz="quarter" idx="10"/>
          </p:nvPr>
        </p:nvSpPr>
        <p:spPr/>
        <p:txBody>
          <a:bodyPr/>
          <a:lstStyle/>
          <a:p>
            <a:fld id="{E49A7C72-BA5C-444F-9B13-2B8EB730A838}" type="slidenum">
              <a:rPr lang="en-US" smtClean="0"/>
              <a:t>99</a:t>
            </a:fld>
            <a:endParaRPr lang="en-US"/>
          </a:p>
        </p:txBody>
      </p:sp>
    </p:spTree>
    <p:extLst>
      <p:ext uri="{BB962C8B-B14F-4D97-AF65-F5344CB8AC3E}">
        <p14:creationId xmlns:p14="http://schemas.microsoft.com/office/powerpoint/2010/main" val="28423501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 something called</a:t>
            </a:r>
            <a:r>
              <a:rPr lang="en-US" baseline="0" dirty="0" smtClean="0"/>
              <a:t> a z-score.</a:t>
            </a:r>
            <a:endParaRPr lang="en-US" dirty="0"/>
          </a:p>
        </p:txBody>
      </p:sp>
      <p:sp>
        <p:nvSpPr>
          <p:cNvPr id="4" name="Slide Number Placeholder 3"/>
          <p:cNvSpPr>
            <a:spLocks noGrp="1"/>
          </p:cNvSpPr>
          <p:nvPr>
            <p:ph type="sldNum" sz="quarter" idx="10"/>
          </p:nvPr>
        </p:nvSpPr>
        <p:spPr/>
        <p:txBody>
          <a:bodyPr/>
          <a:lstStyle/>
          <a:p>
            <a:fld id="{E49A7C72-BA5C-444F-9B13-2B8EB730A838}" type="slidenum">
              <a:rPr lang="en-US" smtClean="0"/>
              <a:t>102</a:t>
            </a:fld>
            <a:endParaRPr lang="en-US"/>
          </a:p>
        </p:txBody>
      </p:sp>
    </p:spTree>
    <p:extLst>
      <p:ext uri="{BB962C8B-B14F-4D97-AF65-F5344CB8AC3E}">
        <p14:creationId xmlns:p14="http://schemas.microsoft.com/office/powerpoint/2010/main" val="29828899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 </a:t>
            </a:r>
            <a:r>
              <a:rPr lang="en-US" sz="1200" u="sng" dirty="0" smtClean="0"/>
              <a:t>z-score</a:t>
            </a:r>
            <a:r>
              <a:rPr lang="en-US" sz="1200" dirty="0" smtClean="0"/>
              <a:t> indicates how many standard deviations something is from the mean.</a:t>
            </a:r>
          </a:p>
        </p:txBody>
      </p:sp>
      <p:sp>
        <p:nvSpPr>
          <p:cNvPr id="4" name="Slide Number Placeholder 3"/>
          <p:cNvSpPr>
            <a:spLocks noGrp="1"/>
          </p:cNvSpPr>
          <p:nvPr>
            <p:ph type="sldNum" sz="quarter" idx="10"/>
          </p:nvPr>
        </p:nvSpPr>
        <p:spPr/>
        <p:txBody>
          <a:bodyPr/>
          <a:lstStyle/>
          <a:p>
            <a:fld id="{E49A7C72-BA5C-444F-9B13-2B8EB730A838}" type="slidenum">
              <a:rPr lang="en-US" smtClean="0"/>
              <a:t>103</a:t>
            </a:fld>
            <a:endParaRPr lang="en-US"/>
          </a:p>
        </p:txBody>
      </p:sp>
    </p:spTree>
    <p:extLst>
      <p:ext uri="{BB962C8B-B14F-4D97-AF65-F5344CB8AC3E}">
        <p14:creationId xmlns:p14="http://schemas.microsoft.com/office/powerpoint/2010/main" val="40939620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Z </a:t>
            </a:r>
            <a:r>
              <a:rPr lang="en-US" dirty="0" smtClean="0"/>
              <a:t>= </a:t>
            </a:r>
            <a:r>
              <a:rPr lang="en-US" dirty="0" smtClean="0"/>
              <a:t>120-100</a:t>
            </a:r>
            <a:r>
              <a:rPr lang="en-US" baseline="0" dirty="0" smtClean="0"/>
              <a:t> </a:t>
            </a:r>
            <a:r>
              <a:rPr lang="en-US" baseline="0" dirty="0" smtClean="0"/>
              <a:t>/ 16 = </a:t>
            </a:r>
            <a:r>
              <a:rPr lang="en-US" baseline="0" dirty="0" smtClean="0"/>
              <a:t>1.25</a:t>
            </a:r>
          </a:p>
          <a:p>
            <a:r>
              <a:rPr lang="en-US" baseline="0" dirty="0" smtClean="0"/>
              <a:t>THEN</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Hand out Z-score </a:t>
            </a:r>
            <a:r>
              <a:rPr lang="en-US" dirty="0" smtClean="0"/>
              <a:t>chart.</a:t>
            </a:r>
            <a:r>
              <a:rPr lang="en-US" baseline="0" dirty="0" smtClean="0"/>
              <a:t> .75 </a:t>
            </a:r>
            <a:endParaRPr lang="en-US" dirty="0" smtClean="0"/>
          </a:p>
        </p:txBody>
      </p:sp>
      <p:sp>
        <p:nvSpPr>
          <p:cNvPr id="4" name="Slide Number Placeholder 3"/>
          <p:cNvSpPr>
            <a:spLocks noGrp="1"/>
          </p:cNvSpPr>
          <p:nvPr>
            <p:ph type="sldNum" sz="quarter" idx="10"/>
          </p:nvPr>
        </p:nvSpPr>
        <p:spPr/>
        <p:txBody>
          <a:bodyPr/>
          <a:lstStyle/>
          <a:p>
            <a:fld id="{E49A7C72-BA5C-444F-9B13-2B8EB730A838}" type="slidenum">
              <a:rPr lang="en-US" smtClean="0"/>
              <a:t>105</a:t>
            </a:fld>
            <a:endParaRPr lang="en-US"/>
          </a:p>
        </p:txBody>
      </p:sp>
    </p:spTree>
    <p:extLst>
      <p:ext uri="{BB962C8B-B14F-4D97-AF65-F5344CB8AC3E}">
        <p14:creationId xmlns:p14="http://schemas.microsoft.com/office/powerpoint/2010/main" val="33937813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1.25 </a:t>
            </a:r>
            <a:r>
              <a:rPr lang="en-US" dirty="0" smtClean="0">
                <a:sym typeface="Wingdings" panose="05000000000000000000" pitchFamily="2" charset="2"/>
              </a:rPr>
              <a:t></a:t>
            </a:r>
            <a:r>
              <a:rPr lang="en-US" baseline="0" dirty="0" smtClean="0">
                <a:sym typeface="Wingdings" panose="05000000000000000000" pitchFamily="2" charset="2"/>
              </a:rPr>
              <a:t> </a:t>
            </a:r>
            <a:r>
              <a:rPr lang="en-US" dirty="0" smtClean="0"/>
              <a:t>.8944</a:t>
            </a:r>
            <a:r>
              <a:rPr lang="en-US" baseline="0" dirty="0" smtClean="0"/>
              <a:t> S.D.s = 89</a:t>
            </a:r>
            <a:r>
              <a:rPr lang="en-US" baseline="30000" dirty="0" smtClean="0"/>
              <a:t>th</a:t>
            </a:r>
            <a:r>
              <a:rPr lang="en-US" baseline="0" dirty="0" smtClean="0"/>
              <a:t> </a:t>
            </a:r>
            <a:r>
              <a:rPr lang="en-US" baseline="0" dirty="0" smtClean="0"/>
              <a:t>percentile</a:t>
            </a:r>
            <a:endParaRPr lang="en-US" dirty="0"/>
          </a:p>
        </p:txBody>
      </p:sp>
      <p:sp>
        <p:nvSpPr>
          <p:cNvPr id="4" name="Slide Number Placeholder 3"/>
          <p:cNvSpPr>
            <a:spLocks noGrp="1"/>
          </p:cNvSpPr>
          <p:nvPr>
            <p:ph type="sldNum" sz="quarter" idx="10"/>
          </p:nvPr>
        </p:nvSpPr>
        <p:spPr/>
        <p:txBody>
          <a:bodyPr/>
          <a:lstStyle/>
          <a:p>
            <a:fld id="{E49A7C72-BA5C-444F-9B13-2B8EB730A838}" type="slidenum">
              <a:rPr lang="en-US" smtClean="0"/>
              <a:t>106</a:t>
            </a:fld>
            <a:endParaRPr lang="en-US"/>
          </a:p>
        </p:txBody>
      </p:sp>
    </p:spTree>
    <p:extLst>
      <p:ext uri="{BB962C8B-B14F-4D97-AF65-F5344CB8AC3E}">
        <p14:creationId xmlns:p14="http://schemas.microsoft.com/office/powerpoint/2010/main" val="7080281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Z = 80-75 / 6 = .67</a:t>
            </a:r>
            <a:r>
              <a:rPr lang="en-US" baseline="0" dirty="0" smtClean="0"/>
              <a:t> (round to hundredths place)</a:t>
            </a:r>
          </a:p>
          <a:p>
            <a:r>
              <a:rPr lang="en-US" baseline="0" dirty="0" smtClean="0">
                <a:sym typeface="Wingdings" panose="05000000000000000000" pitchFamily="2" charset="2"/>
              </a:rPr>
              <a:t> .7486 = 75</a:t>
            </a:r>
            <a:r>
              <a:rPr lang="en-US" baseline="30000" dirty="0" smtClean="0">
                <a:sym typeface="Wingdings" panose="05000000000000000000" pitchFamily="2" charset="2"/>
              </a:rPr>
              <a:t>th</a:t>
            </a:r>
            <a:r>
              <a:rPr lang="en-US" baseline="0" dirty="0" smtClean="0">
                <a:sym typeface="Wingdings" panose="05000000000000000000" pitchFamily="2" charset="2"/>
              </a:rPr>
              <a:t> percentile</a:t>
            </a:r>
          </a:p>
        </p:txBody>
      </p:sp>
      <p:sp>
        <p:nvSpPr>
          <p:cNvPr id="4" name="Slide Number Placeholder 3"/>
          <p:cNvSpPr>
            <a:spLocks noGrp="1"/>
          </p:cNvSpPr>
          <p:nvPr>
            <p:ph type="sldNum" sz="quarter" idx="10"/>
          </p:nvPr>
        </p:nvSpPr>
        <p:spPr/>
        <p:txBody>
          <a:bodyPr/>
          <a:lstStyle/>
          <a:p>
            <a:fld id="{E49A7C72-BA5C-444F-9B13-2B8EB730A838}" type="slidenum">
              <a:rPr lang="en-US" smtClean="0"/>
              <a:t>107</a:t>
            </a:fld>
            <a:endParaRPr lang="en-US"/>
          </a:p>
        </p:txBody>
      </p:sp>
    </p:spTree>
    <p:extLst>
      <p:ext uri="{BB962C8B-B14F-4D97-AF65-F5344CB8AC3E}">
        <p14:creationId xmlns:p14="http://schemas.microsoft.com/office/powerpoint/2010/main" val="5082286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Z =</a:t>
            </a:r>
            <a:r>
              <a:rPr lang="en-US" baseline="0" dirty="0" smtClean="0"/>
              <a:t> 1.5</a:t>
            </a:r>
          </a:p>
          <a:p>
            <a:r>
              <a:rPr lang="en-US" baseline="0" dirty="0" smtClean="0">
                <a:sym typeface="Wingdings" panose="05000000000000000000" pitchFamily="2" charset="2"/>
              </a:rPr>
              <a:t> .9332 = 93</a:t>
            </a:r>
            <a:r>
              <a:rPr lang="en-US" baseline="30000" dirty="0" smtClean="0">
                <a:sym typeface="Wingdings" panose="05000000000000000000" pitchFamily="2" charset="2"/>
              </a:rPr>
              <a:t>rd</a:t>
            </a:r>
            <a:r>
              <a:rPr lang="en-US" baseline="0" dirty="0" smtClean="0">
                <a:sym typeface="Wingdings" panose="05000000000000000000" pitchFamily="2" charset="2"/>
              </a:rPr>
              <a:t> percentile</a:t>
            </a:r>
            <a:endParaRPr lang="en-US" dirty="0"/>
          </a:p>
        </p:txBody>
      </p:sp>
      <p:sp>
        <p:nvSpPr>
          <p:cNvPr id="4" name="Slide Number Placeholder 3"/>
          <p:cNvSpPr>
            <a:spLocks noGrp="1"/>
          </p:cNvSpPr>
          <p:nvPr>
            <p:ph type="sldNum" sz="quarter" idx="10"/>
          </p:nvPr>
        </p:nvSpPr>
        <p:spPr/>
        <p:txBody>
          <a:bodyPr/>
          <a:lstStyle/>
          <a:p>
            <a:fld id="{E49A7C72-BA5C-444F-9B13-2B8EB730A838}" type="slidenum">
              <a:rPr lang="en-US" smtClean="0"/>
              <a:t>108</a:t>
            </a:fld>
            <a:endParaRPr lang="en-US"/>
          </a:p>
        </p:txBody>
      </p:sp>
    </p:spTree>
    <p:extLst>
      <p:ext uri="{BB962C8B-B14F-4D97-AF65-F5344CB8AC3E}">
        <p14:creationId xmlns:p14="http://schemas.microsoft.com/office/powerpoint/2010/main" val="3909628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CE4B6E9-B9DD-4CB8-88E0-695C634CB92E}" type="slidenum">
              <a:rPr lang="en-US" smtClean="0"/>
              <a:t>42</a:t>
            </a:fld>
            <a:endParaRPr lang="en-US"/>
          </a:p>
        </p:txBody>
      </p:sp>
    </p:spTree>
    <p:extLst>
      <p:ext uri="{BB962C8B-B14F-4D97-AF65-F5344CB8AC3E}">
        <p14:creationId xmlns:p14="http://schemas.microsoft.com/office/powerpoint/2010/main" val="15932156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Z = 108-100 / 16 = .5</a:t>
            </a:r>
          </a:p>
          <a:p>
            <a:pPr marL="171450" indent="-171450">
              <a:buFont typeface="Wingdings" panose="05000000000000000000" pitchFamily="2" charset="2"/>
              <a:buChar char="è"/>
            </a:pPr>
            <a:r>
              <a:rPr lang="en-US" dirty="0" smtClean="0">
                <a:sym typeface="Wingdings" panose="05000000000000000000" pitchFamily="2" charset="2"/>
              </a:rPr>
              <a:t>.6915 = 69</a:t>
            </a:r>
            <a:r>
              <a:rPr lang="en-US" baseline="30000" dirty="0" smtClean="0">
                <a:sym typeface="Wingdings" panose="05000000000000000000" pitchFamily="2" charset="2"/>
              </a:rPr>
              <a:t>th</a:t>
            </a:r>
            <a:r>
              <a:rPr lang="en-US" dirty="0" smtClean="0">
                <a:sym typeface="Wingdings" panose="05000000000000000000" pitchFamily="2" charset="2"/>
              </a:rPr>
              <a:t> percentile</a:t>
            </a:r>
          </a:p>
          <a:p>
            <a:pPr marL="171450" indent="-171450">
              <a:buFont typeface="Wingdings" panose="05000000000000000000" pitchFamily="2" charset="2"/>
              <a:buChar char="è"/>
            </a:pPr>
            <a:endParaRPr lang="en-US" dirty="0" smtClean="0">
              <a:sym typeface="Wingdings" panose="05000000000000000000" pitchFamily="2" charset="2"/>
            </a:endParaRPr>
          </a:p>
          <a:p>
            <a:pPr marL="0" indent="0">
              <a:buFont typeface="Wingdings" panose="05000000000000000000" pitchFamily="2" charset="2"/>
              <a:buNone/>
            </a:pPr>
            <a:r>
              <a:rPr lang="en-US" dirty="0" smtClean="0">
                <a:sym typeface="Wingdings" panose="05000000000000000000" pitchFamily="2" charset="2"/>
              </a:rPr>
              <a:t>Z = 90-100 / 16 = -.625</a:t>
            </a:r>
            <a:r>
              <a:rPr lang="en-US" baseline="0" dirty="0" smtClean="0">
                <a:sym typeface="Wingdings" panose="05000000000000000000" pitchFamily="2" charset="2"/>
              </a:rPr>
              <a:t> (round to hundredths)</a:t>
            </a:r>
          </a:p>
          <a:p>
            <a:pPr marL="0" indent="0">
              <a:buFont typeface="Wingdings" panose="05000000000000000000" pitchFamily="2" charset="2"/>
              <a:buNone/>
            </a:pPr>
            <a:r>
              <a:rPr lang="en-US" baseline="0" dirty="0" smtClean="0">
                <a:sym typeface="Wingdings" panose="05000000000000000000" pitchFamily="2" charset="2"/>
              </a:rPr>
              <a:t>-.63 = .2643 = 26</a:t>
            </a:r>
            <a:r>
              <a:rPr lang="en-US" baseline="30000" dirty="0" smtClean="0">
                <a:sym typeface="Wingdings" panose="05000000000000000000" pitchFamily="2" charset="2"/>
              </a:rPr>
              <a:t>th</a:t>
            </a:r>
            <a:r>
              <a:rPr lang="en-US" baseline="0" dirty="0" smtClean="0">
                <a:sym typeface="Wingdings" panose="05000000000000000000" pitchFamily="2" charset="2"/>
              </a:rPr>
              <a:t> percentile</a:t>
            </a:r>
            <a:endParaRPr lang="en-US" dirty="0"/>
          </a:p>
        </p:txBody>
      </p:sp>
      <p:sp>
        <p:nvSpPr>
          <p:cNvPr id="4" name="Slide Number Placeholder 3"/>
          <p:cNvSpPr>
            <a:spLocks noGrp="1"/>
          </p:cNvSpPr>
          <p:nvPr>
            <p:ph type="sldNum" sz="quarter" idx="10"/>
          </p:nvPr>
        </p:nvSpPr>
        <p:spPr/>
        <p:txBody>
          <a:bodyPr/>
          <a:lstStyle/>
          <a:p>
            <a:fld id="{E49A7C72-BA5C-444F-9B13-2B8EB730A838}" type="slidenum">
              <a:rPr lang="en-US" smtClean="0"/>
              <a:t>109</a:t>
            </a:fld>
            <a:endParaRPr lang="en-US"/>
          </a:p>
        </p:txBody>
      </p:sp>
    </p:spTree>
    <p:extLst>
      <p:ext uri="{BB962C8B-B14F-4D97-AF65-F5344CB8AC3E}">
        <p14:creationId xmlns:p14="http://schemas.microsoft.com/office/powerpoint/2010/main" val="34942959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Percentile</a:t>
            </a:r>
            <a:r>
              <a:rPr lang="en-US" baseline="0" dirty="0" smtClean="0"/>
              <a:t> is everyone your scores tied or beat divided by the total number of scores.</a:t>
            </a:r>
          </a:p>
          <a:p>
            <a:endParaRPr lang="en-US" baseline="0" dirty="0" smtClean="0"/>
          </a:p>
          <a:p>
            <a:r>
              <a:rPr lang="en-US" baseline="0" dirty="0" smtClean="0"/>
              <a:t>Which number on your z table is closest to .88?</a:t>
            </a:r>
          </a:p>
        </p:txBody>
      </p:sp>
      <p:sp>
        <p:nvSpPr>
          <p:cNvPr id="4" name="Slide Number Placeholder 3"/>
          <p:cNvSpPr>
            <a:spLocks noGrp="1"/>
          </p:cNvSpPr>
          <p:nvPr>
            <p:ph type="sldNum" sz="quarter" idx="10"/>
          </p:nvPr>
        </p:nvSpPr>
        <p:spPr/>
        <p:txBody>
          <a:bodyPr/>
          <a:lstStyle/>
          <a:p>
            <a:fld id="{E49A7C72-BA5C-444F-9B13-2B8EB730A838}" type="slidenum">
              <a:rPr lang="en-US" smtClean="0"/>
              <a:t>110</a:t>
            </a:fld>
            <a:endParaRPr lang="en-US"/>
          </a:p>
        </p:txBody>
      </p:sp>
    </p:spTree>
    <p:extLst>
      <p:ext uri="{BB962C8B-B14F-4D97-AF65-F5344CB8AC3E}">
        <p14:creationId xmlns:p14="http://schemas.microsoft.com/office/powerpoint/2010/main" val="25281304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Z =</a:t>
            </a:r>
            <a:r>
              <a:rPr lang="en-US" baseline="0" dirty="0" smtClean="0"/>
              <a:t> x – mu / sigma</a:t>
            </a:r>
          </a:p>
          <a:p>
            <a:r>
              <a:rPr lang="en-US" baseline="0" dirty="0" smtClean="0"/>
              <a:t>1.17 = x – 100 / 16, now solve for x.</a:t>
            </a:r>
          </a:p>
          <a:p>
            <a:r>
              <a:rPr lang="en-US" baseline="0" dirty="0" smtClean="0"/>
              <a:t>X = 114.83</a:t>
            </a:r>
          </a:p>
          <a:p>
            <a:r>
              <a:rPr lang="en-US" baseline="0" dirty="0" smtClean="0"/>
              <a:t>So Christian’s IQ is 114.83</a:t>
            </a:r>
          </a:p>
        </p:txBody>
      </p:sp>
      <p:sp>
        <p:nvSpPr>
          <p:cNvPr id="4" name="Slide Number Placeholder 3"/>
          <p:cNvSpPr>
            <a:spLocks noGrp="1"/>
          </p:cNvSpPr>
          <p:nvPr>
            <p:ph type="sldNum" sz="quarter" idx="10"/>
          </p:nvPr>
        </p:nvSpPr>
        <p:spPr/>
        <p:txBody>
          <a:bodyPr/>
          <a:lstStyle/>
          <a:p>
            <a:fld id="{E49A7C72-BA5C-444F-9B13-2B8EB730A838}" type="slidenum">
              <a:rPr lang="en-US" smtClean="0"/>
              <a:t>112</a:t>
            </a:fld>
            <a:endParaRPr lang="en-US"/>
          </a:p>
        </p:txBody>
      </p:sp>
    </p:spTree>
    <p:extLst>
      <p:ext uri="{BB962C8B-B14F-4D97-AF65-F5344CB8AC3E}">
        <p14:creationId xmlns:p14="http://schemas.microsoft.com/office/powerpoint/2010/main" val="20162092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80</a:t>
            </a:r>
            <a:r>
              <a:rPr lang="en-US" baseline="0" dirty="0" smtClean="0"/>
              <a:t>% / 80</a:t>
            </a:r>
            <a:r>
              <a:rPr lang="en-US" baseline="30000" dirty="0" smtClean="0"/>
              <a:t>th</a:t>
            </a:r>
            <a:r>
              <a:rPr lang="en-US" baseline="0" dirty="0" smtClean="0"/>
              <a:t> percentile.</a:t>
            </a:r>
          </a:p>
          <a:p>
            <a:pPr marL="0" indent="0">
              <a:buNone/>
            </a:pPr>
            <a:r>
              <a:rPr lang="en-US" baseline="0" dirty="0" smtClean="0"/>
              <a:t>      z = .84 = x – 100 / 16 </a:t>
            </a:r>
            <a:r>
              <a:rPr lang="en-US" baseline="0" dirty="0" smtClean="0">
                <a:sym typeface="Wingdings" panose="05000000000000000000" pitchFamily="2" charset="2"/>
              </a:rPr>
              <a:t> x = 113.44 or above</a:t>
            </a:r>
          </a:p>
          <a:p>
            <a:pPr marL="0" indent="0">
              <a:buNone/>
            </a:pPr>
            <a:endParaRPr lang="en-US" baseline="0" dirty="0" smtClean="0">
              <a:sym typeface="Wingdings" panose="05000000000000000000" pitchFamily="2" charset="2"/>
            </a:endParaRPr>
          </a:p>
          <a:p>
            <a:pPr marL="0" indent="0">
              <a:buNone/>
            </a:pPr>
            <a:r>
              <a:rPr lang="en-US" baseline="0" dirty="0" smtClean="0">
                <a:sym typeface="Wingdings" panose="05000000000000000000" pitchFamily="2" charset="2"/>
              </a:rPr>
              <a:t>2. 25% / 25</a:t>
            </a:r>
            <a:r>
              <a:rPr lang="en-US" baseline="30000" dirty="0" smtClean="0">
                <a:sym typeface="Wingdings" panose="05000000000000000000" pitchFamily="2" charset="2"/>
              </a:rPr>
              <a:t>th</a:t>
            </a:r>
            <a:r>
              <a:rPr lang="en-US" baseline="0" dirty="0" smtClean="0">
                <a:sym typeface="Wingdings" panose="05000000000000000000" pitchFamily="2" charset="2"/>
              </a:rPr>
              <a:t> percentile</a:t>
            </a:r>
            <a:endParaRPr lang="en-US" baseline="0" dirty="0">
              <a:sym typeface="Wingdings" panose="05000000000000000000" pitchFamily="2" charset="2"/>
            </a:endParaRPr>
          </a:p>
          <a:p>
            <a:pPr marL="0" indent="0">
              <a:buNone/>
            </a:pPr>
            <a:r>
              <a:rPr lang="en-US" baseline="0" dirty="0" smtClean="0">
                <a:sym typeface="Wingdings" panose="05000000000000000000" pitchFamily="2" charset="2"/>
              </a:rPr>
              <a:t>     .2514  z = -.67 = x – 100 / 16  x = 89.28</a:t>
            </a:r>
          </a:p>
          <a:p>
            <a:pPr marL="0" indent="0">
              <a:buNone/>
            </a:pPr>
            <a:endParaRPr lang="en-US" baseline="0" dirty="0" smtClean="0">
              <a:sym typeface="Wingdings" panose="05000000000000000000" pitchFamily="2" charset="2"/>
            </a:endParaRPr>
          </a:p>
          <a:p>
            <a:pPr marL="228600" indent="-228600">
              <a:buAutoNum type="arabicPeriod" startAt="3"/>
            </a:pPr>
            <a:r>
              <a:rPr lang="en-US" baseline="0" dirty="0" smtClean="0">
                <a:sym typeface="Wingdings" panose="05000000000000000000" pitchFamily="2" charset="2"/>
              </a:rPr>
              <a:t>3% / 3</a:t>
            </a:r>
            <a:r>
              <a:rPr lang="en-US" baseline="30000" dirty="0" smtClean="0">
                <a:sym typeface="Wingdings" panose="05000000000000000000" pitchFamily="2" charset="2"/>
              </a:rPr>
              <a:t>rd</a:t>
            </a:r>
            <a:r>
              <a:rPr lang="en-US" baseline="0" dirty="0" smtClean="0">
                <a:sym typeface="Wingdings" panose="05000000000000000000" pitchFamily="2" charset="2"/>
              </a:rPr>
              <a:t> percentile</a:t>
            </a:r>
          </a:p>
          <a:p>
            <a:pPr marL="0" indent="0">
              <a:buNone/>
            </a:pPr>
            <a:r>
              <a:rPr lang="en-US" baseline="0" dirty="0" smtClean="0">
                <a:sym typeface="Wingdings" panose="05000000000000000000" pitchFamily="2" charset="2"/>
              </a:rPr>
              <a:t>       z = -1.88 = x – 100 / 16  x = 69.92</a:t>
            </a:r>
          </a:p>
        </p:txBody>
      </p:sp>
      <p:sp>
        <p:nvSpPr>
          <p:cNvPr id="4" name="Slide Number Placeholder 3"/>
          <p:cNvSpPr>
            <a:spLocks noGrp="1"/>
          </p:cNvSpPr>
          <p:nvPr>
            <p:ph type="sldNum" sz="quarter" idx="10"/>
          </p:nvPr>
        </p:nvSpPr>
        <p:spPr/>
        <p:txBody>
          <a:bodyPr/>
          <a:lstStyle/>
          <a:p>
            <a:fld id="{E49A7C72-BA5C-444F-9B13-2B8EB730A838}" type="slidenum">
              <a:rPr lang="en-US" smtClean="0"/>
              <a:t>113</a:t>
            </a:fld>
            <a:endParaRPr lang="en-US"/>
          </a:p>
        </p:txBody>
      </p:sp>
    </p:spTree>
    <p:extLst>
      <p:ext uri="{BB962C8B-B14F-4D97-AF65-F5344CB8AC3E}">
        <p14:creationId xmlns:p14="http://schemas.microsoft.com/office/powerpoint/2010/main" val="10693573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smtClean="0"/>
              <a:t>Z = 90-80 / 6 = 1.67 </a:t>
            </a:r>
            <a:r>
              <a:rPr lang="en-US" baseline="0" dirty="0" smtClean="0">
                <a:sym typeface="Wingdings" panose="05000000000000000000" pitchFamily="2" charset="2"/>
              </a:rPr>
              <a:t> .9616 = 96</a:t>
            </a:r>
            <a:r>
              <a:rPr lang="en-US" baseline="30000" dirty="0" smtClean="0">
                <a:sym typeface="Wingdings" panose="05000000000000000000" pitchFamily="2" charset="2"/>
              </a:rPr>
              <a:t>th</a:t>
            </a:r>
            <a:r>
              <a:rPr lang="en-US" baseline="0" dirty="0" smtClean="0">
                <a:sym typeface="Wingdings" panose="05000000000000000000" pitchFamily="2" charset="2"/>
              </a:rPr>
              <a:t> percentile</a:t>
            </a:r>
          </a:p>
          <a:p>
            <a:pPr marL="228600" indent="-228600">
              <a:buAutoNum type="arabicPeriod"/>
            </a:pPr>
            <a:r>
              <a:rPr lang="en-US" baseline="0" dirty="0" smtClean="0">
                <a:sym typeface="Wingdings" panose="05000000000000000000" pitchFamily="2" charset="2"/>
              </a:rPr>
              <a:t>85</a:t>
            </a:r>
            <a:r>
              <a:rPr lang="en-US" baseline="30000" dirty="0" smtClean="0">
                <a:sym typeface="Wingdings" panose="05000000000000000000" pitchFamily="2" charset="2"/>
              </a:rPr>
              <a:t>th</a:t>
            </a:r>
            <a:r>
              <a:rPr lang="en-US" baseline="0" dirty="0" smtClean="0">
                <a:sym typeface="Wingdings" panose="05000000000000000000" pitchFamily="2" charset="2"/>
              </a:rPr>
              <a:t> percentile  z = 1.04 = x – 80 / 6  x = 86.24</a:t>
            </a:r>
          </a:p>
          <a:p>
            <a:pPr marL="0" indent="0">
              <a:buNone/>
            </a:pPr>
            <a:r>
              <a:rPr lang="en-US" baseline="0" dirty="0" smtClean="0">
                <a:sym typeface="Wingdings" panose="05000000000000000000" pitchFamily="2" charset="2"/>
              </a:rPr>
              <a:t>	This is really close to one standard deviation away (86). Z score is really close to 1.</a:t>
            </a:r>
          </a:p>
          <a:p>
            <a:pPr marL="228600" indent="-228600">
              <a:buAutoNum type="arabicPeriod"/>
            </a:pPr>
            <a:r>
              <a:rPr lang="en-US" baseline="0" dirty="0" smtClean="0">
                <a:sym typeface="Wingdings" panose="05000000000000000000" pitchFamily="2" charset="2"/>
              </a:rPr>
              <a:t>10</a:t>
            </a:r>
            <a:r>
              <a:rPr lang="en-US" baseline="30000" dirty="0" smtClean="0">
                <a:sym typeface="Wingdings" panose="05000000000000000000" pitchFamily="2" charset="2"/>
              </a:rPr>
              <a:t>th</a:t>
            </a:r>
            <a:r>
              <a:rPr lang="en-US" baseline="0" dirty="0" smtClean="0">
                <a:sym typeface="Wingdings" panose="05000000000000000000" pitchFamily="2" charset="2"/>
              </a:rPr>
              <a:t> percentile  z = -1.28 = x – 80 / 6  x = 72.32</a:t>
            </a:r>
            <a:endParaRPr lang="en-US" dirty="0"/>
          </a:p>
        </p:txBody>
      </p:sp>
      <p:sp>
        <p:nvSpPr>
          <p:cNvPr id="4" name="Slide Number Placeholder 3"/>
          <p:cNvSpPr>
            <a:spLocks noGrp="1"/>
          </p:cNvSpPr>
          <p:nvPr>
            <p:ph type="sldNum" sz="quarter" idx="10"/>
          </p:nvPr>
        </p:nvSpPr>
        <p:spPr/>
        <p:txBody>
          <a:bodyPr/>
          <a:lstStyle/>
          <a:p>
            <a:fld id="{E49A7C72-BA5C-444F-9B13-2B8EB730A838}" type="slidenum">
              <a:rPr lang="en-US" smtClean="0"/>
              <a:t>114</a:t>
            </a:fld>
            <a:endParaRPr lang="en-US"/>
          </a:p>
        </p:txBody>
      </p:sp>
    </p:spTree>
    <p:extLst>
      <p:ext uri="{BB962C8B-B14F-4D97-AF65-F5344CB8AC3E}">
        <p14:creationId xmlns:p14="http://schemas.microsoft.com/office/powerpoint/2010/main" val="39785214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Between the 5</a:t>
            </a:r>
            <a:r>
              <a:rPr lang="en-US" baseline="30000" dirty="0" smtClean="0"/>
              <a:t>th</a:t>
            </a:r>
            <a:r>
              <a:rPr lang="en-US" dirty="0" smtClean="0"/>
              <a:t> and 95</a:t>
            </a:r>
            <a:r>
              <a:rPr lang="en-US" baseline="30000" dirty="0" smtClean="0"/>
              <a:t>th</a:t>
            </a:r>
            <a:r>
              <a:rPr lang="en-US" dirty="0" smtClean="0"/>
              <a:t> percentile.</a:t>
            </a:r>
          </a:p>
          <a:p>
            <a:r>
              <a:rPr lang="en-US" dirty="0" smtClean="0"/>
              <a:t>5</a:t>
            </a:r>
            <a:r>
              <a:rPr lang="en-US" baseline="30000" dirty="0" smtClean="0"/>
              <a:t>h</a:t>
            </a:r>
            <a:r>
              <a:rPr lang="en-US" baseline="0" dirty="0" smtClean="0"/>
              <a:t> percentile </a:t>
            </a:r>
            <a:r>
              <a:rPr lang="en-US" baseline="0" dirty="0" smtClean="0">
                <a:sym typeface="Wingdings" panose="05000000000000000000" pitchFamily="2" charset="2"/>
              </a:rPr>
              <a:t> z =</a:t>
            </a:r>
            <a:r>
              <a:rPr lang="en-US" baseline="0" dirty="0" smtClean="0"/>
              <a:t> -1.65 = x – 100 / 16 </a:t>
            </a:r>
            <a:r>
              <a:rPr lang="en-US" baseline="0" dirty="0" smtClean="0">
                <a:sym typeface="Wingdings" panose="05000000000000000000" pitchFamily="2" charset="2"/>
              </a:rPr>
              <a:t> x = 73.6</a:t>
            </a:r>
          </a:p>
          <a:p>
            <a:r>
              <a:rPr lang="en-US" baseline="0" dirty="0" smtClean="0">
                <a:sym typeface="Wingdings" panose="05000000000000000000" pitchFamily="2" charset="2"/>
              </a:rPr>
              <a:t>95</a:t>
            </a:r>
            <a:r>
              <a:rPr lang="en-US" baseline="30000" dirty="0" smtClean="0">
                <a:sym typeface="Wingdings" panose="05000000000000000000" pitchFamily="2" charset="2"/>
              </a:rPr>
              <a:t>th</a:t>
            </a:r>
            <a:r>
              <a:rPr lang="en-US" baseline="0" dirty="0" smtClean="0">
                <a:sym typeface="Wingdings" panose="05000000000000000000" pitchFamily="2" charset="2"/>
              </a:rPr>
              <a:t> percentile  z = 1.65 = x -100 / 16  x = 126.4</a:t>
            </a:r>
          </a:p>
          <a:p>
            <a:r>
              <a:rPr lang="en-US" baseline="0" dirty="0" smtClean="0">
                <a:sym typeface="Wingdings" panose="05000000000000000000" pitchFamily="2" charset="2"/>
              </a:rPr>
              <a:t>	1. between 73.6 and 126.4</a:t>
            </a:r>
          </a:p>
          <a:p>
            <a:r>
              <a:rPr lang="en-US" baseline="0" dirty="0" smtClean="0">
                <a:sym typeface="Wingdings" panose="05000000000000000000" pitchFamily="2" charset="2"/>
              </a:rPr>
              <a:t>Between the 25</a:t>
            </a:r>
            <a:r>
              <a:rPr lang="en-US" baseline="30000" dirty="0" smtClean="0">
                <a:sym typeface="Wingdings" panose="05000000000000000000" pitchFamily="2" charset="2"/>
              </a:rPr>
              <a:t>th</a:t>
            </a:r>
            <a:r>
              <a:rPr lang="en-US" baseline="0" dirty="0" smtClean="0">
                <a:sym typeface="Wingdings" panose="05000000000000000000" pitchFamily="2" charset="2"/>
              </a:rPr>
              <a:t> and 75</a:t>
            </a:r>
            <a:r>
              <a:rPr lang="en-US" baseline="30000" dirty="0" smtClean="0">
                <a:sym typeface="Wingdings" panose="05000000000000000000" pitchFamily="2" charset="2"/>
              </a:rPr>
              <a:t>th</a:t>
            </a:r>
            <a:r>
              <a:rPr lang="en-US" baseline="0" dirty="0" smtClean="0">
                <a:sym typeface="Wingdings" panose="05000000000000000000" pitchFamily="2" charset="2"/>
              </a:rPr>
              <a:t> percentile.</a:t>
            </a:r>
          </a:p>
          <a:p>
            <a:r>
              <a:rPr lang="en-US" baseline="0" dirty="0" smtClean="0">
                <a:sym typeface="Wingdings" panose="05000000000000000000" pitchFamily="2" charset="2"/>
              </a:rPr>
              <a:t>25</a:t>
            </a:r>
            <a:r>
              <a:rPr lang="en-US" baseline="30000" dirty="0" smtClean="0">
                <a:sym typeface="Wingdings" panose="05000000000000000000" pitchFamily="2" charset="2"/>
              </a:rPr>
              <a:t>th</a:t>
            </a:r>
            <a:r>
              <a:rPr lang="en-US" baseline="0" dirty="0" smtClean="0">
                <a:sym typeface="Wingdings" panose="05000000000000000000" pitchFamily="2" charset="2"/>
              </a:rPr>
              <a:t> percentile  z = -.67 = x – 100 / 16  x = 89.28</a:t>
            </a:r>
          </a:p>
          <a:p>
            <a:r>
              <a:rPr lang="en-US" baseline="0" dirty="0" smtClean="0">
                <a:sym typeface="Wingdings" panose="05000000000000000000" pitchFamily="2" charset="2"/>
              </a:rPr>
              <a:t>75</a:t>
            </a:r>
            <a:r>
              <a:rPr lang="en-US" baseline="30000" dirty="0" smtClean="0">
                <a:sym typeface="Wingdings" panose="05000000000000000000" pitchFamily="2" charset="2"/>
              </a:rPr>
              <a:t>th</a:t>
            </a:r>
            <a:r>
              <a:rPr lang="en-US" baseline="0" dirty="0" smtClean="0">
                <a:sym typeface="Wingdings" panose="05000000000000000000" pitchFamily="2" charset="2"/>
              </a:rPr>
              <a:t> percentile  z = .67 = x – 100 / 16  110.72</a:t>
            </a:r>
          </a:p>
          <a:p>
            <a:r>
              <a:rPr lang="en-US" baseline="0" dirty="0" smtClean="0">
                <a:sym typeface="Wingdings" panose="05000000000000000000" pitchFamily="2" charset="2"/>
              </a:rPr>
              <a:t>	2. Between 89.28 and 110.72</a:t>
            </a:r>
            <a:endParaRPr lang="en-US" dirty="0" smtClean="0"/>
          </a:p>
        </p:txBody>
      </p:sp>
      <p:sp>
        <p:nvSpPr>
          <p:cNvPr id="4" name="Slide Number Placeholder 3"/>
          <p:cNvSpPr>
            <a:spLocks noGrp="1"/>
          </p:cNvSpPr>
          <p:nvPr>
            <p:ph type="sldNum" sz="quarter" idx="10"/>
          </p:nvPr>
        </p:nvSpPr>
        <p:spPr/>
        <p:txBody>
          <a:bodyPr/>
          <a:lstStyle/>
          <a:p>
            <a:fld id="{E49A7C72-BA5C-444F-9B13-2B8EB730A838}" type="slidenum">
              <a:rPr lang="en-US" smtClean="0"/>
              <a:t>118</a:t>
            </a:fld>
            <a:endParaRPr lang="en-US"/>
          </a:p>
        </p:txBody>
      </p:sp>
    </p:spTree>
    <p:extLst>
      <p:ext uri="{BB962C8B-B14F-4D97-AF65-F5344CB8AC3E}">
        <p14:creationId xmlns:p14="http://schemas.microsoft.com/office/powerpoint/2010/main" val="32818555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Between the 20</a:t>
            </a:r>
            <a:r>
              <a:rPr lang="en-US" sz="1800" baseline="30000" dirty="0" smtClean="0"/>
              <a:t>th</a:t>
            </a:r>
            <a:r>
              <a:rPr lang="en-US" sz="1800" dirty="0" smtClean="0"/>
              <a:t> and 80</a:t>
            </a:r>
            <a:r>
              <a:rPr lang="en-US" sz="1800" baseline="30000" dirty="0" smtClean="0"/>
              <a:t>th</a:t>
            </a:r>
            <a:r>
              <a:rPr lang="en-US" sz="1800" dirty="0" smtClean="0"/>
              <a:t> percentiles.</a:t>
            </a:r>
          </a:p>
          <a:p>
            <a:r>
              <a:rPr lang="en-US" sz="1800" dirty="0" smtClean="0"/>
              <a:t>20</a:t>
            </a:r>
            <a:r>
              <a:rPr lang="en-US" sz="1800" baseline="30000" dirty="0" smtClean="0"/>
              <a:t>th</a:t>
            </a:r>
            <a:r>
              <a:rPr lang="en-US" sz="1800" dirty="0" smtClean="0"/>
              <a:t> percentile</a:t>
            </a:r>
            <a:r>
              <a:rPr lang="en-US" sz="1800" baseline="0" dirty="0" smtClean="0"/>
              <a:t> </a:t>
            </a:r>
            <a:r>
              <a:rPr lang="en-US" sz="1800" baseline="0" dirty="0" smtClean="0">
                <a:sym typeface="Wingdings" panose="05000000000000000000" pitchFamily="2" charset="2"/>
              </a:rPr>
              <a:t> z = -.84 = x – 80 / 6  x = 76.96</a:t>
            </a:r>
          </a:p>
          <a:p>
            <a:r>
              <a:rPr lang="en-US" sz="1800" baseline="0" dirty="0" smtClean="0">
                <a:sym typeface="Wingdings" panose="05000000000000000000" pitchFamily="2" charset="2"/>
              </a:rPr>
              <a:t>80</a:t>
            </a:r>
            <a:r>
              <a:rPr lang="en-US" sz="1800" baseline="30000" dirty="0" smtClean="0">
                <a:sym typeface="Wingdings" panose="05000000000000000000" pitchFamily="2" charset="2"/>
              </a:rPr>
              <a:t>th</a:t>
            </a:r>
            <a:r>
              <a:rPr lang="en-US" sz="1800" baseline="0" dirty="0" smtClean="0">
                <a:sym typeface="Wingdings" panose="05000000000000000000" pitchFamily="2" charset="2"/>
              </a:rPr>
              <a:t> percentile  z = .84 = x – 80 / 6  x = 85.04</a:t>
            </a:r>
          </a:p>
          <a:p>
            <a:r>
              <a:rPr lang="en-US" sz="1800" baseline="0" dirty="0" smtClean="0">
                <a:sym typeface="Wingdings" panose="05000000000000000000" pitchFamily="2" charset="2"/>
              </a:rPr>
              <a:t>	1. Between 76.96 and 85.04</a:t>
            </a:r>
          </a:p>
          <a:p>
            <a:r>
              <a:rPr lang="en-US" sz="1800" baseline="0" dirty="0" smtClean="0">
                <a:sym typeface="Wingdings" panose="05000000000000000000" pitchFamily="2" charset="2"/>
              </a:rPr>
              <a:t>Between the 40</a:t>
            </a:r>
            <a:r>
              <a:rPr lang="en-US" sz="1800" baseline="30000" dirty="0" smtClean="0">
                <a:sym typeface="Wingdings" panose="05000000000000000000" pitchFamily="2" charset="2"/>
              </a:rPr>
              <a:t>th</a:t>
            </a:r>
            <a:r>
              <a:rPr lang="en-US" sz="1800" baseline="0" dirty="0" smtClean="0">
                <a:sym typeface="Wingdings" panose="05000000000000000000" pitchFamily="2" charset="2"/>
              </a:rPr>
              <a:t> and 60</a:t>
            </a:r>
            <a:r>
              <a:rPr lang="en-US" sz="1800" baseline="30000" dirty="0" smtClean="0">
                <a:sym typeface="Wingdings" panose="05000000000000000000" pitchFamily="2" charset="2"/>
              </a:rPr>
              <a:t>th</a:t>
            </a:r>
            <a:r>
              <a:rPr lang="en-US" sz="1800" baseline="0" dirty="0" smtClean="0">
                <a:sym typeface="Wingdings" panose="05000000000000000000" pitchFamily="2" charset="2"/>
              </a:rPr>
              <a:t> percentiles.</a:t>
            </a:r>
          </a:p>
          <a:p>
            <a:r>
              <a:rPr lang="en-US" sz="1800" dirty="0" smtClean="0"/>
              <a:t>40</a:t>
            </a:r>
            <a:r>
              <a:rPr lang="en-US" sz="1800" baseline="30000" dirty="0" smtClean="0"/>
              <a:t>th</a:t>
            </a:r>
            <a:r>
              <a:rPr lang="en-US" sz="1800" dirty="0" smtClean="0"/>
              <a:t> percentile </a:t>
            </a:r>
            <a:r>
              <a:rPr lang="en-US" sz="1800" dirty="0" smtClean="0">
                <a:sym typeface="Wingdings" panose="05000000000000000000" pitchFamily="2" charset="2"/>
              </a:rPr>
              <a:t></a:t>
            </a:r>
            <a:r>
              <a:rPr lang="en-US" sz="1800" baseline="0" dirty="0" smtClean="0">
                <a:sym typeface="Wingdings" panose="05000000000000000000" pitchFamily="2" charset="2"/>
              </a:rPr>
              <a:t> z = -.25 = x – 80 / 6 = 78.5</a:t>
            </a:r>
          </a:p>
          <a:p>
            <a:r>
              <a:rPr lang="en-US" sz="1800" baseline="0" dirty="0" smtClean="0">
                <a:sym typeface="Wingdings" panose="05000000000000000000" pitchFamily="2" charset="2"/>
              </a:rPr>
              <a:t>60</a:t>
            </a:r>
            <a:r>
              <a:rPr lang="en-US" sz="1800" baseline="30000" dirty="0" smtClean="0">
                <a:sym typeface="Wingdings" panose="05000000000000000000" pitchFamily="2" charset="2"/>
              </a:rPr>
              <a:t>th</a:t>
            </a:r>
            <a:r>
              <a:rPr lang="en-US" sz="1800" baseline="0" dirty="0" smtClean="0">
                <a:sym typeface="Wingdings" panose="05000000000000000000" pitchFamily="2" charset="2"/>
              </a:rPr>
              <a:t> percentile  z = .25 = x – 80 / 6 = 81.5</a:t>
            </a:r>
          </a:p>
          <a:p>
            <a:r>
              <a:rPr lang="en-US" sz="1800" baseline="0" dirty="0" smtClean="0">
                <a:sym typeface="Wingdings" panose="05000000000000000000" pitchFamily="2" charset="2"/>
              </a:rPr>
              <a:t>	2. Between 78.5 and 81.5</a:t>
            </a:r>
            <a:endParaRPr lang="en-US" sz="1800" dirty="0"/>
          </a:p>
        </p:txBody>
      </p:sp>
      <p:sp>
        <p:nvSpPr>
          <p:cNvPr id="4" name="Slide Number Placeholder 3"/>
          <p:cNvSpPr>
            <a:spLocks noGrp="1"/>
          </p:cNvSpPr>
          <p:nvPr>
            <p:ph type="sldNum" sz="quarter" idx="10"/>
          </p:nvPr>
        </p:nvSpPr>
        <p:spPr/>
        <p:txBody>
          <a:bodyPr/>
          <a:lstStyle/>
          <a:p>
            <a:fld id="{E49A7C72-BA5C-444F-9B13-2B8EB730A838}" type="slidenum">
              <a:rPr lang="en-US" smtClean="0"/>
              <a:t>119</a:t>
            </a:fld>
            <a:endParaRPr lang="en-US"/>
          </a:p>
        </p:txBody>
      </p:sp>
    </p:spTree>
    <p:extLst>
      <p:ext uri="{BB962C8B-B14F-4D97-AF65-F5344CB8AC3E}">
        <p14:creationId xmlns:p14="http://schemas.microsoft.com/office/powerpoint/2010/main" val="8144586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baseline="0" dirty="0" smtClean="0"/>
              <a:t> </a:t>
            </a:r>
            <a:r>
              <a:rPr lang="en-US" dirty="0" smtClean="0"/>
              <a:t>Z = 700 – 532/ 119 = 1.74 </a:t>
            </a:r>
            <a:r>
              <a:rPr lang="en-US" dirty="0" smtClean="0">
                <a:sym typeface="Wingdings" panose="05000000000000000000" pitchFamily="2" charset="2"/>
              </a:rPr>
              <a:t>.9591 = 95</a:t>
            </a:r>
            <a:r>
              <a:rPr lang="en-US" baseline="30000" dirty="0" smtClean="0">
                <a:sym typeface="Wingdings" panose="05000000000000000000" pitchFamily="2" charset="2"/>
              </a:rPr>
              <a:t>th</a:t>
            </a:r>
            <a:r>
              <a:rPr lang="en-US" baseline="0" dirty="0" smtClean="0">
                <a:sym typeface="Wingdings" panose="05000000000000000000" pitchFamily="2" charset="2"/>
              </a:rPr>
              <a:t> percentile</a:t>
            </a:r>
          </a:p>
          <a:p>
            <a:r>
              <a:rPr lang="en-US" baseline="0" dirty="0" smtClean="0">
                <a:sym typeface="Wingdings" panose="05000000000000000000" pitchFamily="2" charset="2"/>
              </a:rPr>
              <a:t>2. Z = 700 – 499 / 113 = 1.78  .9625 = 96</a:t>
            </a:r>
            <a:r>
              <a:rPr lang="en-US" baseline="30000" dirty="0" smtClean="0">
                <a:sym typeface="Wingdings" panose="05000000000000000000" pitchFamily="2" charset="2"/>
              </a:rPr>
              <a:t>th</a:t>
            </a:r>
            <a:r>
              <a:rPr lang="en-US" baseline="0" dirty="0" smtClean="0">
                <a:sym typeface="Wingdings" panose="05000000000000000000" pitchFamily="2" charset="2"/>
              </a:rPr>
              <a:t> percentile</a:t>
            </a:r>
          </a:p>
          <a:p>
            <a:r>
              <a:rPr lang="en-US" baseline="0" dirty="0" smtClean="0">
                <a:sym typeface="Wingdings" panose="05000000000000000000" pitchFamily="2" charset="2"/>
              </a:rPr>
              <a:t>3. Different standard deviations</a:t>
            </a:r>
            <a:endParaRPr lang="en-US" dirty="0"/>
          </a:p>
        </p:txBody>
      </p:sp>
      <p:sp>
        <p:nvSpPr>
          <p:cNvPr id="4" name="Slide Number Placeholder 3"/>
          <p:cNvSpPr>
            <a:spLocks noGrp="1"/>
          </p:cNvSpPr>
          <p:nvPr>
            <p:ph type="sldNum" sz="quarter" idx="10"/>
          </p:nvPr>
        </p:nvSpPr>
        <p:spPr/>
        <p:txBody>
          <a:bodyPr/>
          <a:lstStyle/>
          <a:p>
            <a:fld id="{E49A7C72-BA5C-444F-9B13-2B8EB730A838}" type="slidenum">
              <a:rPr lang="en-US" smtClean="0"/>
              <a:t>120</a:t>
            </a:fld>
            <a:endParaRPr lang="en-US"/>
          </a:p>
        </p:txBody>
      </p:sp>
    </p:spTree>
    <p:extLst>
      <p:ext uri="{BB962C8B-B14F-4D97-AF65-F5344CB8AC3E}">
        <p14:creationId xmlns:p14="http://schemas.microsoft.com/office/powerpoint/2010/main" val="1049373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1. 60</a:t>
            </a:r>
            <a:r>
              <a:rPr lang="en-US" baseline="30000" dirty="0" smtClean="0"/>
              <a:t>th</a:t>
            </a:r>
            <a:r>
              <a:rPr lang="en-US" dirty="0" smtClean="0"/>
              <a:t> percentile </a:t>
            </a:r>
            <a:r>
              <a:rPr lang="en-US" dirty="0" smtClean="0">
                <a:sym typeface="Wingdings" panose="05000000000000000000" pitchFamily="2" charset="2"/>
              </a:rPr>
              <a:t> z = .25 = x</a:t>
            </a:r>
            <a:r>
              <a:rPr lang="en-US" baseline="0" dirty="0" smtClean="0">
                <a:sym typeface="Wingdings" panose="05000000000000000000" pitchFamily="2" charset="2"/>
              </a:rPr>
              <a:t> – 498 / 116  x = 527</a:t>
            </a:r>
          </a:p>
          <a:p>
            <a:r>
              <a:rPr lang="en-US" dirty="0" smtClean="0"/>
              <a:t>2. 95</a:t>
            </a:r>
            <a:r>
              <a:rPr lang="en-US" baseline="30000" dirty="0" smtClean="0"/>
              <a:t>th</a:t>
            </a:r>
            <a:r>
              <a:rPr lang="en-US" baseline="0" dirty="0" smtClean="0"/>
              <a:t> percentile </a:t>
            </a:r>
            <a:r>
              <a:rPr lang="en-US" baseline="0" dirty="0" smtClean="0">
                <a:sym typeface="Wingdings" panose="05000000000000000000" pitchFamily="2" charset="2"/>
              </a:rPr>
              <a:t> z = 1.65 = x – 494 / 112  x = 678.8</a:t>
            </a:r>
            <a:endParaRPr lang="en-US" dirty="0"/>
          </a:p>
        </p:txBody>
      </p:sp>
      <p:sp>
        <p:nvSpPr>
          <p:cNvPr id="4" name="Slide Number Placeholder 3"/>
          <p:cNvSpPr>
            <a:spLocks noGrp="1"/>
          </p:cNvSpPr>
          <p:nvPr>
            <p:ph type="sldNum" sz="quarter" idx="10"/>
          </p:nvPr>
        </p:nvSpPr>
        <p:spPr/>
        <p:txBody>
          <a:bodyPr/>
          <a:lstStyle/>
          <a:p>
            <a:fld id="{E49A7C72-BA5C-444F-9B13-2B8EB730A838}" type="slidenum">
              <a:rPr lang="en-US" smtClean="0"/>
              <a:t>121</a:t>
            </a:fld>
            <a:endParaRPr lang="en-US"/>
          </a:p>
        </p:txBody>
      </p:sp>
    </p:spTree>
    <p:extLst>
      <p:ext uri="{BB962C8B-B14F-4D97-AF65-F5344CB8AC3E}">
        <p14:creationId xmlns:p14="http://schemas.microsoft.com/office/powerpoint/2010/main" val="25737659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Between</a:t>
            </a:r>
            <a:r>
              <a:rPr lang="en-US" baseline="0" dirty="0" smtClean="0"/>
              <a:t> the 30</a:t>
            </a:r>
            <a:r>
              <a:rPr lang="en-US" baseline="30000" dirty="0" smtClean="0"/>
              <a:t>th</a:t>
            </a:r>
            <a:r>
              <a:rPr lang="en-US" baseline="0" dirty="0" smtClean="0"/>
              <a:t> and 70</a:t>
            </a:r>
            <a:r>
              <a:rPr lang="en-US" baseline="30000" dirty="0" smtClean="0"/>
              <a:t>th</a:t>
            </a:r>
            <a:r>
              <a:rPr lang="en-US" baseline="0" dirty="0" smtClean="0"/>
              <a:t> percentiles.</a:t>
            </a:r>
          </a:p>
          <a:p>
            <a:r>
              <a:rPr lang="en-US" baseline="0" dirty="0" smtClean="0"/>
              <a:t>30</a:t>
            </a:r>
            <a:r>
              <a:rPr lang="en-US" baseline="30000" dirty="0" smtClean="0"/>
              <a:t>th</a:t>
            </a:r>
            <a:r>
              <a:rPr lang="en-US" baseline="0" dirty="0" smtClean="0"/>
              <a:t> percentile </a:t>
            </a:r>
            <a:r>
              <a:rPr lang="en-US" baseline="0" dirty="0" smtClean="0">
                <a:sym typeface="Wingdings" panose="05000000000000000000" pitchFamily="2" charset="2"/>
              </a:rPr>
              <a:t> z = -</a:t>
            </a:r>
            <a:r>
              <a:rPr lang="en-US" baseline="0" dirty="0" smtClean="0"/>
              <a:t>1.88 = x – 532 / 119 </a:t>
            </a:r>
            <a:r>
              <a:rPr lang="en-US" baseline="0" dirty="0" smtClean="0">
                <a:sym typeface="Wingdings" panose="05000000000000000000" pitchFamily="2" charset="2"/>
              </a:rPr>
              <a:t> x = 308.28</a:t>
            </a:r>
            <a:endParaRPr lang="en-US" baseline="0" dirty="0" smtClean="0"/>
          </a:p>
          <a:p>
            <a:r>
              <a:rPr lang="en-US" baseline="0" dirty="0" smtClean="0"/>
              <a:t>70</a:t>
            </a:r>
            <a:r>
              <a:rPr lang="en-US" baseline="30000" dirty="0" smtClean="0"/>
              <a:t>th</a:t>
            </a:r>
            <a:r>
              <a:rPr lang="en-US" baseline="0" dirty="0" smtClean="0"/>
              <a:t> percentile </a:t>
            </a:r>
            <a:r>
              <a:rPr lang="en-US" baseline="0" dirty="0" smtClean="0">
                <a:sym typeface="Wingdings" panose="05000000000000000000" pitchFamily="2" charset="2"/>
              </a:rPr>
              <a:t> z = 1.88 = x – 532 / 119  x = 755.72</a:t>
            </a:r>
          </a:p>
          <a:p>
            <a:r>
              <a:rPr lang="en-US" baseline="0" dirty="0" smtClean="0">
                <a:sym typeface="Wingdings" panose="05000000000000000000" pitchFamily="2" charset="2"/>
              </a:rPr>
              <a:t>	1. Between 308.28 and 755.72</a:t>
            </a:r>
          </a:p>
          <a:p>
            <a:r>
              <a:rPr lang="en-US" baseline="0" dirty="0" smtClean="0">
                <a:sym typeface="Wingdings" panose="05000000000000000000" pitchFamily="2" charset="2"/>
              </a:rPr>
              <a:t>Between the 10</a:t>
            </a:r>
            <a:r>
              <a:rPr lang="en-US" baseline="30000" dirty="0" smtClean="0">
                <a:sym typeface="Wingdings" panose="05000000000000000000" pitchFamily="2" charset="2"/>
              </a:rPr>
              <a:t>th</a:t>
            </a:r>
            <a:r>
              <a:rPr lang="en-US" baseline="0" dirty="0" smtClean="0">
                <a:sym typeface="Wingdings" panose="05000000000000000000" pitchFamily="2" charset="2"/>
              </a:rPr>
              <a:t> and 90</a:t>
            </a:r>
            <a:r>
              <a:rPr lang="en-US" baseline="30000" dirty="0" smtClean="0">
                <a:sym typeface="Wingdings" panose="05000000000000000000" pitchFamily="2" charset="2"/>
              </a:rPr>
              <a:t>th</a:t>
            </a:r>
            <a:r>
              <a:rPr lang="en-US" baseline="0" dirty="0" smtClean="0">
                <a:sym typeface="Wingdings" panose="05000000000000000000" pitchFamily="2" charset="2"/>
              </a:rPr>
              <a:t> percentiles.</a:t>
            </a:r>
          </a:p>
          <a:p>
            <a:r>
              <a:rPr lang="en-US" baseline="0" dirty="0" smtClean="0">
                <a:sym typeface="Wingdings" panose="05000000000000000000" pitchFamily="2" charset="2"/>
              </a:rPr>
              <a:t>10</a:t>
            </a:r>
            <a:r>
              <a:rPr lang="en-US" baseline="30000" dirty="0" smtClean="0">
                <a:sym typeface="Wingdings" panose="05000000000000000000" pitchFamily="2" charset="2"/>
              </a:rPr>
              <a:t>th</a:t>
            </a:r>
            <a:r>
              <a:rPr lang="en-US" baseline="0" dirty="0" smtClean="0">
                <a:sym typeface="Wingdings" panose="05000000000000000000" pitchFamily="2" charset="2"/>
              </a:rPr>
              <a:t> percentile  z = -1.28 = x – 499 / 113  x = 354.36</a:t>
            </a:r>
          </a:p>
          <a:p>
            <a:r>
              <a:rPr lang="en-US" baseline="0" dirty="0" smtClean="0">
                <a:sym typeface="Wingdings" panose="05000000000000000000" pitchFamily="2" charset="2"/>
              </a:rPr>
              <a:t>90</a:t>
            </a:r>
            <a:r>
              <a:rPr lang="en-US" baseline="30000" dirty="0" smtClean="0">
                <a:sym typeface="Wingdings" panose="05000000000000000000" pitchFamily="2" charset="2"/>
              </a:rPr>
              <a:t>th</a:t>
            </a:r>
            <a:r>
              <a:rPr lang="en-US" baseline="0" dirty="0" smtClean="0">
                <a:sym typeface="Wingdings" panose="05000000000000000000" pitchFamily="2" charset="2"/>
              </a:rPr>
              <a:t> percentile  z = 1.28  = x – 499 / 113  x = 643.64</a:t>
            </a:r>
          </a:p>
          <a:p>
            <a:r>
              <a:rPr lang="en-US" baseline="0" dirty="0" smtClean="0">
                <a:sym typeface="Wingdings" panose="05000000000000000000" pitchFamily="2" charset="2"/>
              </a:rPr>
              <a:t>	2. Between 354.36 and 643.64</a:t>
            </a:r>
          </a:p>
        </p:txBody>
      </p:sp>
      <p:sp>
        <p:nvSpPr>
          <p:cNvPr id="4" name="Slide Number Placeholder 3"/>
          <p:cNvSpPr>
            <a:spLocks noGrp="1"/>
          </p:cNvSpPr>
          <p:nvPr>
            <p:ph type="sldNum" sz="quarter" idx="10"/>
          </p:nvPr>
        </p:nvSpPr>
        <p:spPr/>
        <p:txBody>
          <a:bodyPr/>
          <a:lstStyle/>
          <a:p>
            <a:fld id="{E49A7C72-BA5C-444F-9B13-2B8EB730A838}" type="slidenum">
              <a:rPr lang="en-US" smtClean="0"/>
              <a:t>122</a:t>
            </a:fld>
            <a:endParaRPr lang="en-US"/>
          </a:p>
        </p:txBody>
      </p:sp>
    </p:spTree>
    <p:extLst>
      <p:ext uri="{BB962C8B-B14F-4D97-AF65-F5344CB8AC3E}">
        <p14:creationId xmlns:p14="http://schemas.microsoft.com/office/powerpoint/2010/main" val="3636354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Circle</a:t>
            </a:r>
            <a:r>
              <a:rPr lang="en-US" baseline="0" dirty="0" smtClean="0"/>
              <a:t> quartiles, emphasizing that they each contain approximately 1/4</a:t>
            </a:r>
            <a:r>
              <a:rPr lang="en-US" baseline="30000" dirty="0" smtClean="0"/>
              <a:t>th</a:t>
            </a:r>
            <a:r>
              <a:rPr lang="en-US" baseline="0" dirty="0" smtClean="0"/>
              <a:t> of the data</a:t>
            </a:r>
            <a:endParaRPr lang="en-US" dirty="0"/>
          </a:p>
        </p:txBody>
      </p:sp>
      <p:sp>
        <p:nvSpPr>
          <p:cNvPr id="4" name="Slide Number Placeholder 3"/>
          <p:cNvSpPr>
            <a:spLocks noGrp="1"/>
          </p:cNvSpPr>
          <p:nvPr>
            <p:ph type="sldNum" sz="quarter" idx="10"/>
          </p:nvPr>
        </p:nvSpPr>
        <p:spPr/>
        <p:txBody>
          <a:bodyPr/>
          <a:lstStyle/>
          <a:p>
            <a:fld id="{E49A7C72-BA5C-444F-9B13-2B8EB730A838}" type="slidenum">
              <a:rPr lang="en-US" smtClean="0"/>
              <a:t>44</a:t>
            </a:fld>
            <a:endParaRPr lang="en-US"/>
          </a:p>
        </p:txBody>
      </p:sp>
    </p:spTree>
    <p:extLst>
      <p:ext uri="{BB962C8B-B14F-4D97-AF65-F5344CB8AC3E}">
        <p14:creationId xmlns:p14="http://schemas.microsoft.com/office/powerpoint/2010/main" val="16980855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Between</a:t>
            </a:r>
            <a:r>
              <a:rPr lang="en-US" baseline="0" dirty="0" smtClean="0"/>
              <a:t> 500 and 600</a:t>
            </a:r>
          </a:p>
          <a:p>
            <a:r>
              <a:rPr lang="en-US" baseline="0" dirty="0" smtClean="0"/>
              <a:t>500 </a:t>
            </a:r>
            <a:r>
              <a:rPr lang="en-US" baseline="0" dirty="0" smtClean="0">
                <a:sym typeface="Wingdings" panose="05000000000000000000" pitchFamily="2" charset="2"/>
              </a:rPr>
              <a:t> z = 500 – 493 / 116 = .0603 .5239 = 52</a:t>
            </a:r>
            <a:r>
              <a:rPr lang="en-US" baseline="30000" dirty="0" smtClean="0">
                <a:sym typeface="Wingdings" panose="05000000000000000000" pitchFamily="2" charset="2"/>
              </a:rPr>
              <a:t>nd</a:t>
            </a:r>
            <a:r>
              <a:rPr lang="en-US" baseline="0" dirty="0" smtClean="0">
                <a:sym typeface="Wingdings" panose="05000000000000000000" pitchFamily="2" charset="2"/>
              </a:rPr>
              <a:t> percentile</a:t>
            </a:r>
          </a:p>
          <a:p>
            <a:r>
              <a:rPr lang="en-US" baseline="0" dirty="0" smtClean="0">
                <a:sym typeface="Wingdings" panose="05000000000000000000" pitchFamily="2" charset="2"/>
              </a:rPr>
              <a:t>600  z = 600 – 493 / 116 = .9224  .8212 – 82</a:t>
            </a:r>
            <a:r>
              <a:rPr lang="en-US" baseline="30000" dirty="0" smtClean="0">
                <a:sym typeface="Wingdings" panose="05000000000000000000" pitchFamily="2" charset="2"/>
              </a:rPr>
              <a:t>nd</a:t>
            </a:r>
            <a:r>
              <a:rPr lang="en-US" baseline="0" dirty="0" smtClean="0">
                <a:sym typeface="Wingdings" panose="05000000000000000000" pitchFamily="2" charset="2"/>
              </a:rPr>
              <a:t> percentile</a:t>
            </a:r>
          </a:p>
          <a:p>
            <a:r>
              <a:rPr lang="en-US" baseline="0" dirty="0" smtClean="0">
                <a:sym typeface="Wingdings" panose="05000000000000000000" pitchFamily="2" charset="2"/>
              </a:rPr>
              <a:t>	1. Between 52 and 82 percent = 30% of females.</a:t>
            </a:r>
          </a:p>
          <a:p>
            <a:endParaRPr lang="en-US" baseline="0" dirty="0" smtClean="0">
              <a:sym typeface="Wingdings" panose="05000000000000000000" pitchFamily="2" charset="2"/>
            </a:endParaRPr>
          </a:p>
          <a:p>
            <a:r>
              <a:rPr lang="en-US" baseline="0" dirty="0" smtClean="0">
                <a:sym typeface="Wingdings" panose="05000000000000000000" pitchFamily="2" charset="2"/>
              </a:rPr>
              <a:t>Between 550 and 600</a:t>
            </a:r>
          </a:p>
          <a:p>
            <a:r>
              <a:rPr lang="en-US" baseline="0" dirty="0" smtClean="0">
                <a:sym typeface="Wingdings" panose="05000000000000000000" pitchFamily="2" charset="2"/>
              </a:rPr>
              <a:t>550  z = 550 – 481 / 115 = .60  .7257 = 73</a:t>
            </a:r>
            <a:r>
              <a:rPr lang="en-US" baseline="30000" dirty="0" smtClean="0">
                <a:sym typeface="Wingdings" panose="05000000000000000000" pitchFamily="2" charset="2"/>
              </a:rPr>
              <a:t>rd</a:t>
            </a:r>
            <a:r>
              <a:rPr lang="en-US" baseline="0" dirty="0" smtClean="0">
                <a:sym typeface="Wingdings" panose="05000000000000000000" pitchFamily="2" charset="2"/>
              </a:rPr>
              <a:t> percentile</a:t>
            </a:r>
          </a:p>
          <a:p>
            <a:r>
              <a:rPr lang="en-US" baseline="0" dirty="0" smtClean="0">
                <a:sym typeface="Wingdings" panose="05000000000000000000" pitchFamily="2" charset="2"/>
              </a:rPr>
              <a:t>600  z = 600 – 481 / 115 = 1.03  .8485 = 85</a:t>
            </a:r>
            <a:r>
              <a:rPr lang="en-US" baseline="30000" dirty="0" smtClean="0">
                <a:sym typeface="Wingdings" panose="05000000000000000000" pitchFamily="2" charset="2"/>
              </a:rPr>
              <a:t>th</a:t>
            </a:r>
            <a:r>
              <a:rPr lang="en-US" baseline="0" dirty="0" smtClean="0">
                <a:sym typeface="Wingdings" panose="05000000000000000000" pitchFamily="2" charset="2"/>
              </a:rPr>
              <a:t> percentile</a:t>
            </a:r>
          </a:p>
          <a:p>
            <a:r>
              <a:rPr lang="en-US" baseline="0" dirty="0" smtClean="0">
                <a:sym typeface="Wingdings" panose="05000000000000000000" pitchFamily="2" charset="2"/>
              </a:rPr>
              <a:t>	2. Between 73 and 85 percent = 12% of males</a:t>
            </a:r>
          </a:p>
          <a:p>
            <a:endParaRPr lang="en-US" baseline="0" dirty="0" smtClean="0">
              <a:sym typeface="Wingdings" panose="05000000000000000000" pitchFamily="2" charset="2"/>
            </a:endParaRPr>
          </a:p>
          <a:p>
            <a:r>
              <a:rPr lang="en-US" baseline="0" dirty="0" smtClean="0">
                <a:sym typeface="Wingdings" panose="05000000000000000000" pitchFamily="2" charset="2"/>
              </a:rPr>
              <a:t>Between 400 and 600</a:t>
            </a:r>
          </a:p>
          <a:p>
            <a:r>
              <a:rPr lang="en-US" baseline="0" dirty="0" smtClean="0">
                <a:sym typeface="Wingdings" panose="05000000000000000000" pitchFamily="2" charset="2"/>
              </a:rPr>
              <a:t>400  z = 400 – 493 / 112 = -.83  .2033 = 20</a:t>
            </a:r>
            <a:r>
              <a:rPr lang="en-US" baseline="30000" dirty="0" smtClean="0">
                <a:sym typeface="Wingdings" panose="05000000000000000000" pitchFamily="2" charset="2"/>
              </a:rPr>
              <a:t>th</a:t>
            </a:r>
            <a:r>
              <a:rPr lang="en-US" baseline="0" dirty="0" smtClean="0">
                <a:sym typeface="Wingdings" panose="05000000000000000000" pitchFamily="2" charset="2"/>
              </a:rPr>
              <a:t> percentile</a:t>
            </a:r>
          </a:p>
          <a:p>
            <a:r>
              <a:rPr lang="en-US" baseline="0" dirty="0" smtClean="0">
                <a:sym typeface="Wingdings" panose="05000000000000000000" pitchFamily="2" charset="2"/>
              </a:rPr>
              <a:t>600  z = 600 – 493 / 112 = .96  .8315 = 83</a:t>
            </a:r>
            <a:r>
              <a:rPr lang="en-US" baseline="30000" dirty="0" smtClean="0">
                <a:sym typeface="Wingdings" panose="05000000000000000000" pitchFamily="2" charset="2"/>
              </a:rPr>
              <a:t>rd</a:t>
            </a:r>
            <a:r>
              <a:rPr lang="en-US" baseline="0" dirty="0" smtClean="0">
                <a:sym typeface="Wingdings" panose="05000000000000000000" pitchFamily="2" charset="2"/>
              </a:rPr>
              <a:t> percentile</a:t>
            </a:r>
          </a:p>
          <a:p>
            <a:r>
              <a:rPr lang="en-US" baseline="0" dirty="0" smtClean="0">
                <a:sym typeface="Wingdings" panose="05000000000000000000" pitchFamily="2" charset="2"/>
              </a:rPr>
              <a:t>	Between 20 and 83 percent = 63% of females</a:t>
            </a:r>
          </a:p>
          <a:p>
            <a:endParaRPr lang="en-US" baseline="0" dirty="0" smtClean="0">
              <a:sym typeface="Wingdings" panose="05000000000000000000" pitchFamily="2" charset="2"/>
            </a:endParaRPr>
          </a:p>
          <a:p>
            <a:r>
              <a:rPr lang="en-US" baseline="0" dirty="0" smtClean="0">
                <a:sym typeface="Wingdings" panose="05000000000000000000" pitchFamily="2" charset="2"/>
              </a:rPr>
              <a:t>Between 300 and 400</a:t>
            </a:r>
          </a:p>
          <a:p>
            <a:r>
              <a:rPr lang="en-US" baseline="0" dirty="0" smtClean="0">
                <a:sym typeface="Wingdings" panose="05000000000000000000" pitchFamily="2" charset="2"/>
              </a:rPr>
              <a:t>300  z = 300 – 498 / 116 = -1.71  .0436 = 4</a:t>
            </a:r>
            <a:r>
              <a:rPr lang="en-US" baseline="30000" dirty="0" smtClean="0">
                <a:sym typeface="Wingdings" panose="05000000000000000000" pitchFamily="2" charset="2"/>
              </a:rPr>
              <a:t>th</a:t>
            </a:r>
            <a:r>
              <a:rPr lang="en-US" baseline="0" dirty="0" smtClean="0">
                <a:sym typeface="Wingdings" panose="05000000000000000000" pitchFamily="2" charset="2"/>
              </a:rPr>
              <a:t> percentile</a:t>
            </a:r>
          </a:p>
          <a:p>
            <a:r>
              <a:rPr lang="en-US" baseline="0" dirty="0" smtClean="0">
                <a:sym typeface="Wingdings" panose="05000000000000000000" pitchFamily="2" charset="2"/>
              </a:rPr>
              <a:t>400  z = 400 – 498 / 116 = -.84  .2005 = 20</a:t>
            </a:r>
            <a:r>
              <a:rPr lang="en-US" baseline="30000" dirty="0" smtClean="0">
                <a:sym typeface="Wingdings" panose="05000000000000000000" pitchFamily="2" charset="2"/>
              </a:rPr>
              <a:t>th</a:t>
            </a:r>
            <a:r>
              <a:rPr lang="en-US" baseline="0" dirty="0" smtClean="0">
                <a:sym typeface="Wingdings" panose="05000000000000000000" pitchFamily="2" charset="2"/>
              </a:rPr>
              <a:t> percentile</a:t>
            </a:r>
          </a:p>
          <a:p>
            <a:r>
              <a:rPr lang="en-US" baseline="0" dirty="0" smtClean="0">
                <a:sym typeface="Wingdings" panose="05000000000000000000" pitchFamily="2" charset="2"/>
              </a:rPr>
              <a:t>	Between 4 and 20 percent of males = 16% of males</a:t>
            </a:r>
          </a:p>
        </p:txBody>
      </p:sp>
      <p:sp>
        <p:nvSpPr>
          <p:cNvPr id="4" name="Slide Number Placeholder 3"/>
          <p:cNvSpPr>
            <a:spLocks noGrp="1"/>
          </p:cNvSpPr>
          <p:nvPr>
            <p:ph type="sldNum" sz="quarter" idx="10"/>
          </p:nvPr>
        </p:nvSpPr>
        <p:spPr/>
        <p:txBody>
          <a:bodyPr/>
          <a:lstStyle/>
          <a:p>
            <a:fld id="{E49A7C72-BA5C-444F-9B13-2B8EB730A838}" type="slidenum">
              <a:rPr lang="en-US" smtClean="0"/>
              <a:t>123</a:t>
            </a:fld>
            <a:endParaRPr lang="en-US"/>
          </a:p>
        </p:txBody>
      </p:sp>
    </p:spTree>
    <p:extLst>
      <p:ext uri="{BB962C8B-B14F-4D97-AF65-F5344CB8AC3E}">
        <p14:creationId xmlns:p14="http://schemas.microsoft.com/office/powerpoint/2010/main" val="12178247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Z = 700 – 498 / 116 = 1.74 </a:t>
            </a:r>
            <a:r>
              <a:rPr lang="en-US" dirty="0" smtClean="0">
                <a:sym typeface="Wingdings" panose="05000000000000000000" pitchFamily="2" charset="2"/>
              </a:rPr>
              <a:t> .9591 = 96</a:t>
            </a:r>
            <a:r>
              <a:rPr lang="en-US" baseline="30000" dirty="0" smtClean="0">
                <a:sym typeface="Wingdings" panose="05000000000000000000" pitchFamily="2" charset="2"/>
              </a:rPr>
              <a:t>th</a:t>
            </a:r>
            <a:r>
              <a:rPr lang="en-US" dirty="0" smtClean="0">
                <a:sym typeface="Wingdings" panose="05000000000000000000" pitchFamily="2" charset="2"/>
              </a:rPr>
              <a:t> percentile / 96%  4% of males</a:t>
            </a:r>
          </a:p>
          <a:p>
            <a:pPr marL="228600" indent="-228600">
              <a:buAutoNum type="arabicPeriod"/>
            </a:pPr>
            <a:r>
              <a:rPr lang="en-US" baseline="0" dirty="0" smtClean="0">
                <a:sym typeface="Wingdings" panose="05000000000000000000" pitchFamily="2" charset="2"/>
              </a:rPr>
              <a:t>Z = 600 – 493 / 113 = .95  .8289 = 83</a:t>
            </a:r>
            <a:r>
              <a:rPr lang="en-US" baseline="30000" dirty="0" smtClean="0">
                <a:sym typeface="Wingdings" panose="05000000000000000000" pitchFamily="2" charset="2"/>
              </a:rPr>
              <a:t>rd</a:t>
            </a:r>
            <a:r>
              <a:rPr lang="en-US" baseline="0" dirty="0" smtClean="0">
                <a:sym typeface="Wingdings" panose="05000000000000000000" pitchFamily="2" charset="2"/>
              </a:rPr>
              <a:t> percentile / 83%  17% of females</a:t>
            </a:r>
          </a:p>
        </p:txBody>
      </p:sp>
      <p:sp>
        <p:nvSpPr>
          <p:cNvPr id="4" name="Slide Number Placeholder 3"/>
          <p:cNvSpPr>
            <a:spLocks noGrp="1"/>
          </p:cNvSpPr>
          <p:nvPr>
            <p:ph type="sldNum" sz="quarter" idx="10"/>
          </p:nvPr>
        </p:nvSpPr>
        <p:spPr/>
        <p:txBody>
          <a:bodyPr/>
          <a:lstStyle/>
          <a:p>
            <a:fld id="{E49A7C72-BA5C-444F-9B13-2B8EB730A838}" type="slidenum">
              <a:rPr lang="en-US" smtClean="0"/>
              <a:t>124</a:t>
            </a:fld>
            <a:endParaRPr lang="en-US"/>
          </a:p>
        </p:txBody>
      </p:sp>
    </p:spTree>
    <p:extLst>
      <p:ext uri="{BB962C8B-B14F-4D97-AF65-F5344CB8AC3E}">
        <p14:creationId xmlns:p14="http://schemas.microsoft.com/office/powerpoint/2010/main" val="6143589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a:t>
            </a:r>
            <a:r>
              <a:rPr lang="en-US" baseline="30000" dirty="0" smtClean="0"/>
              <a:t>th</a:t>
            </a:r>
            <a:r>
              <a:rPr lang="en-US" dirty="0" smtClean="0"/>
              <a:t> percentile  </a:t>
            </a:r>
            <a:r>
              <a:rPr lang="en-US" dirty="0" smtClean="0">
                <a:sym typeface="Wingdings" panose="05000000000000000000" pitchFamily="2" charset="2"/>
              </a:rPr>
              <a:t> z = -1.41 =</a:t>
            </a:r>
            <a:r>
              <a:rPr lang="en-US" baseline="0" dirty="0" smtClean="0">
                <a:sym typeface="Wingdings" panose="05000000000000000000" pitchFamily="2" charset="2"/>
              </a:rPr>
              <a:t> 65.5 – u / 2.5  u = 69.025 in</a:t>
            </a:r>
          </a:p>
          <a:p>
            <a:r>
              <a:rPr lang="en-US" baseline="0" dirty="0" smtClean="0">
                <a:sym typeface="Wingdings" panose="05000000000000000000" pitchFamily="2" charset="2"/>
              </a:rPr>
              <a:t>67</a:t>
            </a:r>
            <a:r>
              <a:rPr lang="en-US" baseline="30000" dirty="0" smtClean="0">
                <a:sym typeface="Wingdings" panose="05000000000000000000" pitchFamily="2" charset="2"/>
              </a:rPr>
              <a:t>th</a:t>
            </a:r>
            <a:r>
              <a:rPr lang="en-US" baseline="0" dirty="0" smtClean="0">
                <a:sym typeface="Wingdings" panose="05000000000000000000" pitchFamily="2" charset="2"/>
              </a:rPr>
              <a:t> percentile  z = .44 = 88 – u / 3  u = 86.68 points</a:t>
            </a:r>
            <a:endParaRPr lang="en-US" dirty="0"/>
          </a:p>
        </p:txBody>
      </p:sp>
      <p:sp>
        <p:nvSpPr>
          <p:cNvPr id="4" name="Slide Number Placeholder 3"/>
          <p:cNvSpPr>
            <a:spLocks noGrp="1"/>
          </p:cNvSpPr>
          <p:nvPr>
            <p:ph type="sldNum" sz="quarter" idx="10"/>
          </p:nvPr>
        </p:nvSpPr>
        <p:spPr/>
        <p:txBody>
          <a:bodyPr/>
          <a:lstStyle/>
          <a:p>
            <a:fld id="{E49A7C72-BA5C-444F-9B13-2B8EB730A838}" type="slidenum">
              <a:rPr lang="en-US" smtClean="0"/>
              <a:t>125</a:t>
            </a:fld>
            <a:endParaRPr lang="en-US"/>
          </a:p>
        </p:txBody>
      </p:sp>
    </p:spTree>
    <p:extLst>
      <p:ext uri="{BB962C8B-B14F-4D97-AF65-F5344CB8AC3E}">
        <p14:creationId xmlns:p14="http://schemas.microsoft.com/office/powerpoint/2010/main" val="1059747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if we only have 9 points? (an odd number)</a:t>
            </a:r>
            <a:endParaRPr lang="en-US" dirty="0"/>
          </a:p>
        </p:txBody>
      </p:sp>
      <p:sp>
        <p:nvSpPr>
          <p:cNvPr id="4" name="Slide Number Placeholder 3"/>
          <p:cNvSpPr>
            <a:spLocks noGrp="1"/>
          </p:cNvSpPr>
          <p:nvPr>
            <p:ph type="sldNum" sz="quarter" idx="10"/>
          </p:nvPr>
        </p:nvSpPr>
        <p:spPr/>
        <p:txBody>
          <a:bodyPr/>
          <a:lstStyle/>
          <a:p>
            <a:fld id="{E49A7C72-BA5C-444F-9B13-2B8EB730A838}" type="slidenum">
              <a:rPr lang="en-US" smtClean="0"/>
              <a:t>45</a:t>
            </a:fld>
            <a:endParaRPr lang="en-US"/>
          </a:p>
        </p:txBody>
      </p:sp>
    </p:spTree>
    <p:extLst>
      <p:ext uri="{BB962C8B-B14F-4D97-AF65-F5344CB8AC3E}">
        <p14:creationId xmlns:p14="http://schemas.microsoft.com/office/powerpoint/2010/main" val="2884359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Quiz today</a:t>
            </a:r>
          </a:p>
          <a:p>
            <a:r>
              <a:rPr lang="en-US" dirty="0" smtClean="0"/>
              <a:t>Hand back articles</a:t>
            </a:r>
            <a:r>
              <a:rPr lang="en-US" baseline="0" dirty="0" smtClean="0"/>
              <a:t> &amp; note cards</a:t>
            </a:r>
            <a:endParaRPr lang="en-US" dirty="0"/>
          </a:p>
        </p:txBody>
      </p:sp>
      <p:sp>
        <p:nvSpPr>
          <p:cNvPr id="4" name="Slide Number Placeholder 3"/>
          <p:cNvSpPr>
            <a:spLocks noGrp="1"/>
          </p:cNvSpPr>
          <p:nvPr>
            <p:ph type="sldNum" sz="quarter" idx="10"/>
          </p:nvPr>
        </p:nvSpPr>
        <p:spPr/>
        <p:txBody>
          <a:bodyPr/>
          <a:lstStyle/>
          <a:p>
            <a:fld id="{E49A7C72-BA5C-444F-9B13-2B8EB730A838}" type="slidenum">
              <a:rPr lang="en-US" smtClean="0"/>
              <a:t>56</a:t>
            </a:fld>
            <a:endParaRPr lang="en-US"/>
          </a:p>
        </p:txBody>
      </p:sp>
    </p:spTree>
    <p:extLst>
      <p:ext uri="{BB962C8B-B14F-4D97-AF65-F5344CB8AC3E}">
        <p14:creationId xmlns:p14="http://schemas.microsoft.com/office/powerpoint/2010/main" val="652733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Describe frequency </a:t>
            </a:r>
            <a:endParaRPr lang="en-US" dirty="0"/>
          </a:p>
        </p:txBody>
      </p:sp>
      <p:sp>
        <p:nvSpPr>
          <p:cNvPr id="4" name="Slide Number Placeholder 3"/>
          <p:cNvSpPr>
            <a:spLocks noGrp="1"/>
          </p:cNvSpPr>
          <p:nvPr>
            <p:ph type="sldNum" sz="quarter" idx="10"/>
          </p:nvPr>
        </p:nvSpPr>
        <p:spPr/>
        <p:txBody>
          <a:bodyPr/>
          <a:lstStyle/>
          <a:p>
            <a:fld id="{E49A7C72-BA5C-444F-9B13-2B8EB730A838}" type="slidenum">
              <a:rPr lang="en-US" smtClean="0"/>
              <a:t>65</a:t>
            </a:fld>
            <a:endParaRPr lang="en-US"/>
          </a:p>
        </p:txBody>
      </p:sp>
    </p:spTree>
    <p:extLst>
      <p:ext uri="{BB962C8B-B14F-4D97-AF65-F5344CB8AC3E}">
        <p14:creationId xmlns:p14="http://schemas.microsoft.com/office/powerpoint/2010/main" val="704560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Freq</a:t>
            </a:r>
            <a:r>
              <a:rPr lang="en-US" dirty="0" smtClean="0"/>
              <a:t> start at 0 or have break</a:t>
            </a:r>
            <a:endParaRPr lang="en-US" dirty="0"/>
          </a:p>
        </p:txBody>
      </p:sp>
      <p:sp>
        <p:nvSpPr>
          <p:cNvPr id="4" name="Slide Number Placeholder 3"/>
          <p:cNvSpPr>
            <a:spLocks noGrp="1"/>
          </p:cNvSpPr>
          <p:nvPr>
            <p:ph type="sldNum" sz="quarter" idx="10"/>
          </p:nvPr>
        </p:nvSpPr>
        <p:spPr/>
        <p:txBody>
          <a:bodyPr/>
          <a:lstStyle/>
          <a:p>
            <a:fld id="{E49A7C72-BA5C-444F-9B13-2B8EB730A838}" type="slidenum">
              <a:rPr lang="en-US" smtClean="0"/>
              <a:t>69</a:t>
            </a:fld>
            <a:endParaRPr lang="en-US"/>
          </a:p>
        </p:txBody>
      </p:sp>
    </p:spTree>
    <p:extLst>
      <p:ext uri="{BB962C8B-B14F-4D97-AF65-F5344CB8AC3E}">
        <p14:creationId xmlns:p14="http://schemas.microsoft.com/office/powerpoint/2010/main" val="3563104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Bars</a:t>
            </a:r>
            <a:r>
              <a:rPr lang="en-US" baseline="0" dirty="0" smtClean="0"/>
              <a:t> do not touch!</a:t>
            </a:r>
            <a:endParaRPr lang="en-US" dirty="0"/>
          </a:p>
        </p:txBody>
      </p:sp>
      <p:sp>
        <p:nvSpPr>
          <p:cNvPr id="4" name="Slide Number Placeholder 3"/>
          <p:cNvSpPr>
            <a:spLocks noGrp="1"/>
          </p:cNvSpPr>
          <p:nvPr>
            <p:ph type="sldNum" sz="quarter" idx="10"/>
          </p:nvPr>
        </p:nvSpPr>
        <p:spPr/>
        <p:txBody>
          <a:bodyPr/>
          <a:lstStyle/>
          <a:p>
            <a:fld id="{E49A7C72-BA5C-444F-9B13-2B8EB730A838}" type="slidenum">
              <a:rPr lang="en-US" smtClean="0"/>
              <a:t>70</a:t>
            </a:fld>
            <a:endParaRPr lang="en-US"/>
          </a:p>
        </p:txBody>
      </p:sp>
    </p:spTree>
    <p:extLst>
      <p:ext uri="{BB962C8B-B14F-4D97-AF65-F5344CB8AC3E}">
        <p14:creationId xmlns:p14="http://schemas.microsoft.com/office/powerpoint/2010/main" val="2797635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16463A-233A-4970-B620-F17624B4FBA4}" type="datetimeFigureOut">
              <a:rPr lang="en-US" smtClean="0"/>
              <a:t>4/3/2015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4C7DA3-4D7D-4397-BD24-EAD77EBE6AE1}" type="slidenum">
              <a:rPr lang="en-US" smtClean="0"/>
              <a:t>‹#›</a:t>
            </a:fld>
            <a:endParaRPr lang="en-US"/>
          </a:p>
        </p:txBody>
      </p:sp>
    </p:spTree>
    <p:extLst>
      <p:ext uri="{BB962C8B-B14F-4D97-AF65-F5344CB8AC3E}">
        <p14:creationId xmlns:p14="http://schemas.microsoft.com/office/powerpoint/2010/main" val="234322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16463A-233A-4970-B620-F17624B4FBA4}" type="datetimeFigureOut">
              <a:rPr lang="en-US" smtClean="0"/>
              <a:t>4/3/2015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4C7DA3-4D7D-4397-BD24-EAD77EBE6AE1}" type="slidenum">
              <a:rPr lang="en-US" smtClean="0"/>
              <a:t>‹#›</a:t>
            </a:fld>
            <a:endParaRPr lang="en-US"/>
          </a:p>
        </p:txBody>
      </p:sp>
    </p:spTree>
    <p:extLst>
      <p:ext uri="{BB962C8B-B14F-4D97-AF65-F5344CB8AC3E}">
        <p14:creationId xmlns:p14="http://schemas.microsoft.com/office/powerpoint/2010/main" val="787080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16463A-233A-4970-B620-F17624B4FBA4}" type="datetimeFigureOut">
              <a:rPr lang="en-US" smtClean="0"/>
              <a:t>4/3/2015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4C7DA3-4D7D-4397-BD24-EAD77EBE6AE1}"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73129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16463A-233A-4970-B620-F17624B4FBA4}" type="datetimeFigureOut">
              <a:rPr lang="en-US" smtClean="0"/>
              <a:t>4/3/2015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4C7DA3-4D7D-4397-BD24-EAD77EBE6AE1}" type="slidenum">
              <a:rPr lang="en-US" smtClean="0"/>
              <a:t>‹#›</a:t>
            </a:fld>
            <a:endParaRPr lang="en-US"/>
          </a:p>
        </p:txBody>
      </p:sp>
    </p:spTree>
    <p:extLst>
      <p:ext uri="{BB962C8B-B14F-4D97-AF65-F5344CB8AC3E}">
        <p14:creationId xmlns:p14="http://schemas.microsoft.com/office/powerpoint/2010/main" val="2690717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16463A-233A-4970-B620-F17624B4FBA4}" type="datetimeFigureOut">
              <a:rPr lang="en-US" smtClean="0"/>
              <a:t>4/3/2015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4C7DA3-4D7D-4397-BD24-EAD77EBE6AE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98106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16463A-233A-4970-B620-F17624B4FBA4}" type="datetimeFigureOut">
              <a:rPr lang="en-US" smtClean="0"/>
              <a:t>4/3/2015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4C7DA3-4D7D-4397-BD24-EAD77EBE6AE1}" type="slidenum">
              <a:rPr lang="en-US" smtClean="0"/>
              <a:t>‹#›</a:t>
            </a:fld>
            <a:endParaRPr lang="en-US"/>
          </a:p>
        </p:txBody>
      </p:sp>
    </p:spTree>
    <p:extLst>
      <p:ext uri="{BB962C8B-B14F-4D97-AF65-F5344CB8AC3E}">
        <p14:creationId xmlns:p14="http://schemas.microsoft.com/office/powerpoint/2010/main" val="369816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16463A-233A-4970-B620-F17624B4FBA4}" type="datetimeFigureOut">
              <a:rPr lang="en-US" smtClean="0"/>
              <a:t>4/3/2015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4C7DA3-4D7D-4397-BD24-EAD77EBE6AE1}" type="slidenum">
              <a:rPr lang="en-US" smtClean="0"/>
              <a:t>‹#›</a:t>
            </a:fld>
            <a:endParaRPr lang="en-US"/>
          </a:p>
        </p:txBody>
      </p:sp>
    </p:spTree>
    <p:extLst>
      <p:ext uri="{BB962C8B-B14F-4D97-AF65-F5344CB8AC3E}">
        <p14:creationId xmlns:p14="http://schemas.microsoft.com/office/powerpoint/2010/main" val="1969729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16463A-233A-4970-B620-F17624B4FBA4}" type="datetimeFigureOut">
              <a:rPr lang="en-US" smtClean="0"/>
              <a:t>4/3/2015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4C7DA3-4D7D-4397-BD24-EAD77EBE6AE1}" type="slidenum">
              <a:rPr lang="en-US" smtClean="0"/>
              <a:t>‹#›</a:t>
            </a:fld>
            <a:endParaRPr lang="en-US"/>
          </a:p>
        </p:txBody>
      </p:sp>
    </p:spTree>
    <p:extLst>
      <p:ext uri="{BB962C8B-B14F-4D97-AF65-F5344CB8AC3E}">
        <p14:creationId xmlns:p14="http://schemas.microsoft.com/office/powerpoint/2010/main" val="1737750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16463A-233A-4970-B620-F17624B4FBA4}" type="datetimeFigureOut">
              <a:rPr lang="en-US" smtClean="0"/>
              <a:t>4/3/2015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4C7DA3-4D7D-4397-BD24-EAD77EBE6AE1}" type="slidenum">
              <a:rPr lang="en-US" smtClean="0"/>
              <a:t>‹#›</a:t>
            </a:fld>
            <a:endParaRPr lang="en-US"/>
          </a:p>
        </p:txBody>
      </p:sp>
    </p:spTree>
    <p:extLst>
      <p:ext uri="{BB962C8B-B14F-4D97-AF65-F5344CB8AC3E}">
        <p14:creationId xmlns:p14="http://schemas.microsoft.com/office/powerpoint/2010/main" val="242386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16463A-233A-4970-B620-F17624B4FBA4}" type="datetimeFigureOut">
              <a:rPr lang="en-US" smtClean="0"/>
              <a:t>4/3/2015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4C7DA3-4D7D-4397-BD24-EAD77EBE6AE1}" type="slidenum">
              <a:rPr lang="en-US" smtClean="0"/>
              <a:t>‹#›</a:t>
            </a:fld>
            <a:endParaRPr lang="en-US"/>
          </a:p>
        </p:txBody>
      </p:sp>
    </p:spTree>
    <p:extLst>
      <p:ext uri="{BB962C8B-B14F-4D97-AF65-F5344CB8AC3E}">
        <p14:creationId xmlns:p14="http://schemas.microsoft.com/office/powerpoint/2010/main" val="621121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A16463A-233A-4970-B620-F17624B4FBA4}" type="datetimeFigureOut">
              <a:rPr lang="en-US" smtClean="0"/>
              <a:t>4/3/2015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4C7DA3-4D7D-4397-BD24-EAD77EBE6AE1}" type="slidenum">
              <a:rPr lang="en-US" smtClean="0"/>
              <a:t>‹#›</a:t>
            </a:fld>
            <a:endParaRPr lang="en-US"/>
          </a:p>
        </p:txBody>
      </p:sp>
    </p:spTree>
    <p:extLst>
      <p:ext uri="{BB962C8B-B14F-4D97-AF65-F5344CB8AC3E}">
        <p14:creationId xmlns:p14="http://schemas.microsoft.com/office/powerpoint/2010/main" val="2459808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A16463A-233A-4970-B620-F17624B4FBA4}" type="datetimeFigureOut">
              <a:rPr lang="en-US" smtClean="0"/>
              <a:t>4/3/2015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4C7DA3-4D7D-4397-BD24-EAD77EBE6AE1}" type="slidenum">
              <a:rPr lang="en-US" smtClean="0"/>
              <a:t>‹#›</a:t>
            </a:fld>
            <a:endParaRPr lang="en-US"/>
          </a:p>
        </p:txBody>
      </p:sp>
    </p:spTree>
    <p:extLst>
      <p:ext uri="{BB962C8B-B14F-4D97-AF65-F5344CB8AC3E}">
        <p14:creationId xmlns:p14="http://schemas.microsoft.com/office/powerpoint/2010/main" val="977281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A16463A-233A-4970-B620-F17624B4FBA4}" type="datetimeFigureOut">
              <a:rPr lang="en-US" smtClean="0"/>
              <a:t>4/3/2015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4C7DA3-4D7D-4397-BD24-EAD77EBE6AE1}" type="slidenum">
              <a:rPr lang="en-US" smtClean="0"/>
              <a:t>‹#›</a:t>
            </a:fld>
            <a:endParaRPr lang="en-US"/>
          </a:p>
        </p:txBody>
      </p:sp>
    </p:spTree>
    <p:extLst>
      <p:ext uri="{BB962C8B-B14F-4D97-AF65-F5344CB8AC3E}">
        <p14:creationId xmlns:p14="http://schemas.microsoft.com/office/powerpoint/2010/main" val="1107088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16463A-233A-4970-B620-F17624B4FBA4}" type="datetimeFigureOut">
              <a:rPr lang="en-US" smtClean="0"/>
              <a:t>4/3/2015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4C7DA3-4D7D-4397-BD24-EAD77EBE6AE1}" type="slidenum">
              <a:rPr lang="en-US" smtClean="0"/>
              <a:t>‹#›</a:t>
            </a:fld>
            <a:endParaRPr lang="en-US"/>
          </a:p>
        </p:txBody>
      </p:sp>
    </p:spTree>
    <p:extLst>
      <p:ext uri="{BB962C8B-B14F-4D97-AF65-F5344CB8AC3E}">
        <p14:creationId xmlns:p14="http://schemas.microsoft.com/office/powerpoint/2010/main" val="3881456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16463A-233A-4970-B620-F17624B4FBA4}" type="datetimeFigureOut">
              <a:rPr lang="en-US" smtClean="0"/>
              <a:t>4/3/2015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4C7DA3-4D7D-4397-BD24-EAD77EBE6AE1}" type="slidenum">
              <a:rPr lang="en-US" smtClean="0"/>
              <a:t>‹#›</a:t>
            </a:fld>
            <a:endParaRPr lang="en-US"/>
          </a:p>
        </p:txBody>
      </p:sp>
    </p:spTree>
    <p:extLst>
      <p:ext uri="{BB962C8B-B14F-4D97-AF65-F5344CB8AC3E}">
        <p14:creationId xmlns:p14="http://schemas.microsoft.com/office/powerpoint/2010/main" val="4267827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16463A-233A-4970-B620-F17624B4FBA4}" type="datetimeFigureOut">
              <a:rPr lang="en-US" smtClean="0"/>
              <a:t>4/3/2015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4C7DA3-4D7D-4397-BD24-EAD77EBE6AE1}" type="slidenum">
              <a:rPr lang="en-US" smtClean="0"/>
              <a:t>‹#›</a:t>
            </a:fld>
            <a:endParaRPr lang="en-US"/>
          </a:p>
        </p:txBody>
      </p:sp>
    </p:spTree>
    <p:extLst>
      <p:ext uri="{BB962C8B-B14F-4D97-AF65-F5344CB8AC3E}">
        <p14:creationId xmlns:p14="http://schemas.microsoft.com/office/powerpoint/2010/main" val="2234402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A16463A-233A-4970-B620-F17624B4FBA4}" type="datetimeFigureOut">
              <a:rPr lang="en-US" smtClean="0"/>
              <a:t>4/3/2015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84C7DA3-4D7D-4397-BD24-EAD77EBE6AE1}" type="slidenum">
              <a:rPr lang="en-US" smtClean="0"/>
              <a:t>‹#›</a:t>
            </a:fld>
            <a:endParaRPr lang="en-US"/>
          </a:p>
        </p:txBody>
      </p:sp>
    </p:spTree>
    <p:extLst>
      <p:ext uri="{BB962C8B-B14F-4D97-AF65-F5344CB8AC3E}">
        <p14:creationId xmlns:p14="http://schemas.microsoft.com/office/powerpoint/2010/main" val="2613741518"/>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0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businessinsider.com/fox-news-charts-tricks-data-2012-11"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en.wikipedia.org/wiki/File:Email_Silk.svg"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8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6.gif"/></Relationships>
</file>

<file path=ppt/slides/_rels/slide9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605" y="222113"/>
            <a:ext cx="8596668" cy="1320800"/>
          </a:xfrm>
        </p:spPr>
        <p:txBody>
          <a:bodyPr>
            <a:normAutofit/>
          </a:bodyPr>
          <a:lstStyle/>
          <a:p>
            <a:r>
              <a:rPr lang="en-US" sz="3800" dirty="0" smtClean="0"/>
              <a:t>Statistics</a:t>
            </a:r>
            <a:endParaRPr lang="en-US" sz="3800" dirty="0"/>
          </a:p>
        </p:txBody>
      </p:sp>
      <p:sp>
        <p:nvSpPr>
          <p:cNvPr id="3" name="Content Placeholder 2"/>
          <p:cNvSpPr>
            <a:spLocks noGrp="1"/>
          </p:cNvSpPr>
          <p:nvPr>
            <p:ph idx="1"/>
          </p:nvPr>
        </p:nvSpPr>
        <p:spPr>
          <a:xfrm>
            <a:off x="677334" y="882513"/>
            <a:ext cx="11407090" cy="3880773"/>
          </a:xfrm>
        </p:spPr>
        <p:txBody>
          <a:bodyPr>
            <a:noAutofit/>
          </a:bodyPr>
          <a:lstStyle/>
          <a:p>
            <a:r>
              <a:rPr lang="en-US" sz="2800" dirty="0"/>
              <a:t>What is </a:t>
            </a:r>
            <a:r>
              <a:rPr lang="en-US" sz="2800" dirty="0" smtClean="0"/>
              <a:t>statistics?</a:t>
            </a:r>
          </a:p>
          <a:p>
            <a:pPr lvl="1"/>
            <a:r>
              <a:rPr lang="en-US" sz="2600" dirty="0" smtClean="0"/>
              <a:t>Statistics : a branch of mathematics dealing with the collection, analysis, interpretation, and presentation of masses of numerical data</a:t>
            </a:r>
          </a:p>
          <a:p>
            <a:endParaRPr lang="en-US" sz="2800" dirty="0"/>
          </a:p>
          <a:p>
            <a:r>
              <a:rPr lang="en-US" sz="2800" dirty="0"/>
              <a:t>What is it used </a:t>
            </a:r>
            <a:r>
              <a:rPr lang="en-US" sz="2800" dirty="0" smtClean="0"/>
              <a:t>for?</a:t>
            </a:r>
          </a:p>
          <a:p>
            <a:r>
              <a:rPr lang="en-US" sz="2800" dirty="0" smtClean="0"/>
              <a:t>Used </a:t>
            </a:r>
            <a:r>
              <a:rPr lang="en-US" sz="2800" dirty="0"/>
              <a:t>for things </a:t>
            </a:r>
            <a:r>
              <a:rPr lang="en-US" sz="2800" dirty="0" smtClean="0"/>
              <a:t>like:</a:t>
            </a:r>
          </a:p>
          <a:p>
            <a:pPr lvl="1"/>
            <a:r>
              <a:rPr lang="en-US" sz="2600" dirty="0" smtClean="0"/>
              <a:t>Forecasting weather</a:t>
            </a:r>
          </a:p>
          <a:p>
            <a:pPr lvl="1"/>
            <a:r>
              <a:rPr lang="en-US" sz="2600" dirty="0" smtClean="0"/>
              <a:t>Emergency </a:t>
            </a:r>
            <a:r>
              <a:rPr lang="en-US" sz="2600" dirty="0"/>
              <a:t>services </a:t>
            </a:r>
            <a:r>
              <a:rPr lang="en-US" sz="2600" dirty="0" smtClean="0"/>
              <a:t>staffing</a:t>
            </a:r>
          </a:p>
          <a:p>
            <a:pPr lvl="1"/>
            <a:r>
              <a:rPr lang="en-US" sz="2600" dirty="0" smtClean="0"/>
              <a:t>Quality testing</a:t>
            </a:r>
          </a:p>
          <a:p>
            <a:pPr lvl="1"/>
            <a:r>
              <a:rPr lang="en-US" sz="2600" dirty="0" smtClean="0"/>
              <a:t>Medical studies</a:t>
            </a:r>
          </a:p>
          <a:p>
            <a:pPr lvl="1"/>
            <a:r>
              <a:rPr lang="en-US" sz="2600" dirty="0" smtClean="0"/>
              <a:t>Stocking </a:t>
            </a:r>
            <a:r>
              <a:rPr lang="en-US" sz="2600" dirty="0"/>
              <a:t>inventory</a:t>
            </a:r>
          </a:p>
          <a:p>
            <a:endParaRPr lang="en-US" sz="2600" dirty="0"/>
          </a:p>
        </p:txBody>
      </p:sp>
    </p:spTree>
    <p:extLst>
      <p:ext uri="{BB962C8B-B14F-4D97-AF65-F5344CB8AC3E}">
        <p14:creationId xmlns:p14="http://schemas.microsoft.com/office/powerpoint/2010/main" val="275476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a:bodyPr>
          <a:lstStyle/>
          <a:p>
            <a:r>
              <a:rPr lang="en-US" sz="4800" dirty="0" smtClean="0"/>
              <a:t>Basic Methods of Sampling</a:t>
            </a:r>
          </a:p>
        </p:txBody>
      </p:sp>
      <p:sp>
        <p:nvSpPr>
          <p:cNvPr id="4" name="Content Placeholder 3"/>
          <p:cNvSpPr>
            <a:spLocks noGrp="1"/>
          </p:cNvSpPr>
          <p:nvPr>
            <p:ph sz="half" idx="1"/>
          </p:nvPr>
        </p:nvSpPr>
        <p:spPr>
          <a:xfrm>
            <a:off x="937068" y="2104912"/>
            <a:ext cx="8077200" cy="1828800"/>
          </a:xfrm>
        </p:spPr>
        <p:txBody>
          <a:bodyPr>
            <a:noAutofit/>
          </a:bodyPr>
          <a:lstStyle/>
          <a:p>
            <a:pPr>
              <a:buClr>
                <a:schemeClr val="accent3"/>
              </a:buClr>
              <a:defRPr/>
            </a:pPr>
            <a:r>
              <a:rPr lang="en-US" sz="2800" dirty="0" smtClean="0"/>
              <a:t>Convenience Sampling</a:t>
            </a:r>
          </a:p>
          <a:p>
            <a:pPr lvl="1">
              <a:buClr>
                <a:schemeClr val="accent3"/>
              </a:buClr>
              <a:defRPr/>
            </a:pPr>
            <a:r>
              <a:rPr lang="en-US" sz="2600" dirty="0" smtClean="0"/>
              <a:t>Not an acceptable way to sample</a:t>
            </a:r>
          </a:p>
          <a:p>
            <a:pPr lvl="1">
              <a:defRPr/>
            </a:pPr>
            <a:r>
              <a:rPr lang="en-US" sz="2400" dirty="0" smtClean="0"/>
              <a:t>Use subjects that are easily accessible </a:t>
            </a:r>
          </a:p>
          <a:p>
            <a:pPr lvl="1">
              <a:defRPr/>
            </a:pPr>
            <a:r>
              <a:rPr lang="en-US" sz="2600" dirty="0" smtClean="0"/>
              <a:t>Examples: </a:t>
            </a:r>
          </a:p>
          <a:p>
            <a:pPr lvl="2">
              <a:defRPr/>
            </a:pPr>
            <a:r>
              <a:rPr lang="en-US" sz="2200" dirty="0" smtClean="0"/>
              <a:t>Using family members or students in a classroom</a:t>
            </a:r>
          </a:p>
          <a:p>
            <a:pPr lvl="2">
              <a:defRPr/>
            </a:pPr>
            <a:r>
              <a:rPr lang="en-US" sz="2400" dirty="0" smtClean="0"/>
              <a:t>Mall shoppers</a:t>
            </a:r>
          </a:p>
          <a:p>
            <a:pPr lvl="3">
              <a:defRPr/>
            </a:pPr>
            <a:r>
              <a:rPr lang="en-US" sz="2000" dirty="0" smtClean="0"/>
              <a:t>Why are these not ok?</a:t>
            </a:r>
          </a:p>
          <a:p>
            <a:pPr lvl="3">
              <a:defRPr/>
            </a:pPr>
            <a:r>
              <a:rPr lang="en-US" sz="2000" dirty="0" smtClean="0"/>
              <a:t>When might it be ok to draw samples from these places?</a:t>
            </a:r>
            <a:endParaRPr lang="en-US" sz="2000" dirty="0"/>
          </a:p>
        </p:txBody>
      </p:sp>
      <p:pic>
        <p:nvPicPr>
          <p:cNvPr id="3" name="Picture 2"/>
          <p:cNvPicPr>
            <a:picLocks noChangeAspect="1"/>
          </p:cNvPicPr>
          <p:nvPr/>
        </p:nvPicPr>
        <p:blipFill>
          <a:blip r:embed="rId3"/>
          <a:stretch>
            <a:fillRect/>
          </a:stretch>
        </p:blipFill>
        <p:spPr>
          <a:xfrm>
            <a:off x="7955552" y="1835331"/>
            <a:ext cx="3752850" cy="1828800"/>
          </a:xfrm>
          <a:prstGeom prst="rect">
            <a:avLst/>
          </a:prstGeom>
        </p:spPr>
      </p:pic>
    </p:spTree>
    <p:extLst>
      <p:ext uri="{BB962C8B-B14F-4D97-AF65-F5344CB8AC3E}">
        <p14:creationId xmlns:p14="http://schemas.microsoft.com/office/powerpoint/2010/main" val="100104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HW5</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45609087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6: Z-Score</a:t>
            </a:r>
            <a:br>
              <a:rPr lang="en-US" dirty="0"/>
            </a:br>
            <a:r>
              <a:rPr lang="en-US" dirty="0"/>
              <a:t>Objectives</a:t>
            </a:r>
            <a:endParaRPr lang="en-US" dirty="0"/>
          </a:p>
        </p:txBody>
      </p:sp>
      <p:sp>
        <p:nvSpPr>
          <p:cNvPr id="3" name="Content Placeholder 2"/>
          <p:cNvSpPr>
            <a:spLocks noGrp="1"/>
          </p:cNvSpPr>
          <p:nvPr>
            <p:ph idx="1"/>
          </p:nvPr>
        </p:nvSpPr>
        <p:spPr/>
        <p:txBody>
          <a:bodyPr>
            <a:normAutofit/>
          </a:bodyPr>
          <a:lstStyle/>
          <a:p>
            <a:r>
              <a:rPr lang="en-US" sz="2800" dirty="0" smtClean="0"/>
              <a:t>Today we will learn:</a:t>
            </a:r>
          </a:p>
          <a:p>
            <a:r>
              <a:rPr lang="en-US" sz="2800" dirty="0" smtClean="0"/>
              <a:t>What a z-score is, and how to calculate it</a:t>
            </a:r>
            <a:endParaRPr lang="en-US" sz="2800" dirty="0"/>
          </a:p>
        </p:txBody>
      </p:sp>
    </p:spTree>
    <p:extLst>
      <p:ext uri="{BB962C8B-B14F-4D97-AF65-F5344CB8AC3E}">
        <p14:creationId xmlns:p14="http://schemas.microsoft.com/office/powerpoint/2010/main" val="379563835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a:t>
            </a:r>
            <a:endParaRPr lang="en-US" dirty="0"/>
          </a:p>
        </p:txBody>
      </p:sp>
      <p:sp>
        <p:nvSpPr>
          <p:cNvPr id="3" name="Content Placeholder 2"/>
          <p:cNvSpPr>
            <a:spLocks noGrp="1"/>
          </p:cNvSpPr>
          <p:nvPr>
            <p:ph idx="1"/>
          </p:nvPr>
        </p:nvSpPr>
        <p:spPr/>
        <p:txBody>
          <a:bodyPr>
            <a:normAutofit/>
          </a:bodyPr>
          <a:lstStyle/>
          <a:p>
            <a:r>
              <a:rPr lang="en-US" sz="2800" dirty="0"/>
              <a:t>The mean for an ICM quiz was an 80 with a standard deviation of 6</a:t>
            </a:r>
            <a:r>
              <a:rPr lang="en-US" sz="2800" dirty="0" smtClean="0"/>
              <a:t>.</a:t>
            </a:r>
          </a:p>
          <a:p>
            <a:endParaRPr lang="en-US" sz="2800" dirty="0"/>
          </a:p>
          <a:p>
            <a:r>
              <a:rPr lang="en-US" sz="2800" dirty="0" smtClean="0"/>
              <a:t>What if we want to know the percentile for someone who got a 95 on the ICM quiz?</a:t>
            </a:r>
            <a:endParaRPr lang="en-US" sz="2800" dirty="0" smtClean="0"/>
          </a:p>
          <a:p>
            <a:pPr lvl="1"/>
            <a:r>
              <a:rPr lang="en-US" sz="2600" dirty="0" smtClean="0"/>
              <a:t>How do we find out how many standard deviations away it is?</a:t>
            </a:r>
            <a:endParaRPr lang="en-US" sz="2600" dirty="0"/>
          </a:p>
        </p:txBody>
      </p:sp>
    </p:spTree>
    <p:extLst>
      <p:ext uri="{BB962C8B-B14F-4D97-AF65-F5344CB8AC3E}">
        <p14:creationId xmlns:p14="http://schemas.microsoft.com/office/powerpoint/2010/main" val="315791309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2" y="838201"/>
            <a:ext cx="9143999" cy="4710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9722" y="5486400"/>
            <a:ext cx="8641079"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latin typeface="Times New Roman" panose="02020603050405020304" pitchFamily="18" charset="0"/>
                <a:cs typeface="Times New Roman" panose="02020603050405020304" pitchFamily="18" charset="0"/>
              </a:rPr>
              <a:t>Normal Curve and Z-Scores</a:t>
            </a:r>
          </a:p>
        </p:txBody>
      </p:sp>
    </p:spTree>
    <p:extLst>
      <p:ext uri="{BB962C8B-B14F-4D97-AF65-F5344CB8AC3E}">
        <p14:creationId xmlns:p14="http://schemas.microsoft.com/office/powerpoint/2010/main" val="342538949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Z-score</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77334" y="1280161"/>
                <a:ext cx="9842620" cy="4761202"/>
              </a:xfrm>
            </p:spPr>
            <p:txBody>
              <a:bodyPr>
                <a:noAutofit/>
              </a:bodyPr>
              <a:lstStyle/>
              <a:p>
                <a:pPr lvl="1"/>
                <a:r>
                  <a:rPr lang="en-US" sz="2800" dirty="0"/>
                  <a:t>A </a:t>
                </a:r>
                <a:r>
                  <a:rPr lang="en-US" sz="2800" u="sng" dirty="0"/>
                  <a:t>z-score</a:t>
                </a:r>
                <a:r>
                  <a:rPr lang="en-US" sz="2800" dirty="0"/>
                  <a:t> indicates how many standard deviations something is from the mean</a:t>
                </a:r>
                <a:r>
                  <a:rPr lang="en-US" sz="2800" dirty="0" smtClean="0"/>
                  <a:t>.</a:t>
                </a:r>
                <a:endParaRPr lang="en-US" sz="2800" dirty="0" smtClean="0"/>
              </a:p>
              <a:p>
                <a:pPr lvl="1"/>
                <a:r>
                  <a:rPr lang="en-US" sz="2800" dirty="0" smtClean="0"/>
                  <a:t>It </a:t>
                </a:r>
                <a:r>
                  <a:rPr lang="en-US" sz="2800" dirty="0" smtClean="0"/>
                  <a:t>is calculated by the following formula:</a:t>
                </a:r>
                <a:endParaRPr lang="en-US" sz="2800" dirty="0"/>
              </a:p>
              <a:p>
                <a:pPr marL="914400" lvl="2" indent="0">
                  <a:buNone/>
                </a:pPr>
                <a:r>
                  <a:rPr lang="en-US" sz="2800" dirty="0" smtClean="0"/>
                  <a:t>			z = </a:t>
                </a:r>
                <a14:m>
                  <m:oMath xmlns:m="http://schemas.openxmlformats.org/officeDocument/2006/math">
                    <m:f>
                      <m:fPr>
                        <m:ctrlPr>
                          <a:rPr lang="en-US" sz="3800" i="1" smtClean="0">
                            <a:latin typeface="Cambria Math" panose="02040503050406030204" pitchFamily="18" charset="0"/>
                          </a:rPr>
                        </m:ctrlPr>
                      </m:fPr>
                      <m:num>
                        <m:r>
                          <a:rPr lang="en-US" sz="3800" b="0" i="1" smtClean="0">
                            <a:latin typeface="Cambria Math" panose="02040503050406030204" pitchFamily="18" charset="0"/>
                          </a:rPr>
                          <m:t>𝑥</m:t>
                        </m:r>
                        <m:r>
                          <a:rPr lang="en-US" sz="3800" b="0" i="1" smtClean="0">
                            <a:latin typeface="Cambria Math" panose="02040503050406030204" pitchFamily="18" charset="0"/>
                          </a:rPr>
                          <m:t>−</m:t>
                        </m:r>
                        <m:r>
                          <m:rPr>
                            <m:sty m:val="p"/>
                          </m:rPr>
                          <a:rPr lang="el-GR" sz="3800" b="0" i="1" smtClean="0">
                            <a:latin typeface="Cambria Math" panose="02040503050406030204" pitchFamily="18" charset="0"/>
                          </a:rPr>
                          <m:t>μ</m:t>
                        </m:r>
                      </m:num>
                      <m:den>
                        <m:r>
                          <m:rPr>
                            <m:sty m:val="p"/>
                          </m:rPr>
                          <a:rPr lang="el-GR" sz="3800" i="1" smtClean="0">
                            <a:latin typeface="Cambria Math" panose="02040503050406030204" pitchFamily="18" charset="0"/>
                          </a:rPr>
                          <m:t>σ</m:t>
                        </m:r>
                      </m:den>
                    </m:f>
                  </m:oMath>
                </a14:m>
                <a:endParaRPr lang="en-US" sz="3800" dirty="0" smtClean="0"/>
              </a:p>
              <a:p>
                <a:pPr marL="914400" lvl="2" indent="0">
                  <a:buNone/>
                </a:pPr>
                <a:endParaRPr lang="en-US" sz="3800" dirty="0" smtClean="0"/>
              </a:p>
              <a:p>
                <a:pPr marL="1085850" lvl="1" indent="-571500"/>
                <a:r>
                  <a:rPr lang="en-US" sz="2800" dirty="0" smtClean="0"/>
                  <a:t>x is the data point</a:t>
                </a:r>
              </a:p>
              <a:p>
                <a:pPr marL="1085850" lvl="1" indent="-571500"/>
                <a14:m>
                  <m:oMath xmlns:m="http://schemas.openxmlformats.org/officeDocument/2006/math">
                    <m:r>
                      <m:rPr>
                        <m:sty m:val="p"/>
                      </m:rPr>
                      <a:rPr lang="el-GR" sz="2800" i="1" smtClean="0">
                        <a:latin typeface="Cambria Math" panose="02040503050406030204" pitchFamily="18" charset="0"/>
                      </a:rPr>
                      <m:t>μ</m:t>
                    </m:r>
                  </m:oMath>
                </a14:m>
                <a:r>
                  <a:rPr lang="en-US" sz="2800" dirty="0" smtClean="0"/>
                  <a:t> is the population mean</a:t>
                </a:r>
              </a:p>
              <a:p>
                <a:pPr marL="1085850" lvl="1" indent="-571500"/>
                <a14:m>
                  <m:oMath xmlns:m="http://schemas.openxmlformats.org/officeDocument/2006/math">
                    <m:r>
                      <m:rPr>
                        <m:sty m:val="p"/>
                      </m:rPr>
                      <a:rPr lang="el-GR" sz="2800" i="1" smtClean="0">
                        <a:latin typeface="Cambria Math" panose="02040503050406030204" pitchFamily="18" charset="0"/>
                      </a:rPr>
                      <m:t>σ</m:t>
                    </m:r>
                  </m:oMath>
                </a14:m>
                <a:r>
                  <a:rPr lang="en-US" sz="2800" dirty="0" smtClean="0"/>
                  <a:t> is the population standard deviation</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77334" y="1280161"/>
                <a:ext cx="9842620" cy="4761202"/>
              </a:xfrm>
              <a:blipFill rotWithShape="0">
                <a:blip r:embed="rId2"/>
                <a:stretch>
                  <a:fillRect t="-1152" b="-3841"/>
                </a:stretch>
              </a:blipFill>
            </p:spPr>
            <p:txBody>
              <a:bodyPr/>
              <a:lstStyle/>
              <a:p>
                <a:r>
                  <a:rPr lang="en-US">
                    <a:noFill/>
                  </a:rPr>
                  <a:t> </a:t>
                </a:r>
              </a:p>
            </p:txBody>
          </p:sp>
        </mc:Fallback>
      </mc:AlternateContent>
    </p:spTree>
    <p:extLst>
      <p:ext uri="{BB962C8B-B14F-4D97-AF65-F5344CB8AC3E}">
        <p14:creationId xmlns:p14="http://schemas.microsoft.com/office/powerpoint/2010/main" val="87109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a:t>
            </a:r>
            <a:endParaRPr lang="en-US" dirty="0"/>
          </a:p>
        </p:txBody>
      </p:sp>
      <p:sp>
        <p:nvSpPr>
          <p:cNvPr id="3" name="Content Placeholder 2"/>
          <p:cNvSpPr>
            <a:spLocks noGrp="1"/>
          </p:cNvSpPr>
          <p:nvPr>
            <p:ph idx="1"/>
          </p:nvPr>
        </p:nvSpPr>
        <p:spPr>
          <a:xfrm>
            <a:off x="677334" y="2160589"/>
            <a:ext cx="9041432" cy="3880773"/>
          </a:xfrm>
        </p:spPr>
        <p:txBody>
          <a:bodyPr>
            <a:normAutofit/>
          </a:bodyPr>
          <a:lstStyle/>
          <a:p>
            <a:r>
              <a:rPr lang="en-US" sz="2800" dirty="0" smtClean="0"/>
              <a:t>The mean IQ score is 100 with a standard deviation of 16.</a:t>
            </a:r>
          </a:p>
          <a:p>
            <a:r>
              <a:rPr lang="en-US" sz="2800" dirty="0" smtClean="0"/>
              <a:t>Sam has an IQ score of </a:t>
            </a:r>
            <a:r>
              <a:rPr lang="en-US" sz="2800" dirty="0" smtClean="0"/>
              <a:t>120. </a:t>
            </a:r>
            <a:r>
              <a:rPr lang="en-US" sz="2800" dirty="0" smtClean="0"/>
              <a:t>What percentile is she?</a:t>
            </a:r>
          </a:p>
          <a:p>
            <a:endParaRPr lang="en-US" sz="2800" dirty="0"/>
          </a:p>
          <a:p>
            <a:r>
              <a:rPr lang="en-US" sz="2800" dirty="0" smtClean="0"/>
              <a:t>To find her percentile, we use a z-score chart.</a:t>
            </a:r>
          </a:p>
          <a:p>
            <a:endParaRPr lang="en-US" sz="2800" dirty="0"/>
          </a:p>
        </p:txBody>
      </p:sp>
    </p:spTree>
    <p:extLst>
      <p:ext uri="{BB962C8B-B14F-4D97-AF65-F5344CB8AC3E}">
        <p14:creationId xmlns:p14="http://schemas.microsoft.com/office/powerpoint/2010/main" val="388563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1946282" y="0"/>
            <a:ext cx="6307455" cy="6972300"/>
          </a:xfrm>
          <a:prstGeom prst="rect">
            <a:avLst/>
          </a:prstGeom>
        </p:spPr>
      </p:pic>
    </p:spTree>
    <p:extLst>
      <p:ext uri="{BB962C8B-B14F-4D97-AF65-F5344CB8AC3E}">
        <p14:creationId xmlns:p14="http://schemas.microsoft.com/office/powerpoint/2010/main" val="344372772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a:t>
            </a:r>
            <a:endParaRPr lang="en-US" dirty="0"/>
          </a:p>
        </p:txBody>
      </p:sp>
      <p:sp>
        <p:nvSpPr>
          <p:cNvPr id="3" name="Content Placeholder 2"/>
          <p:cNvSpPr>
            <a:spLocks noGrp="1"/>
          </p:cNvSpPr>
          <p:nvPr>
            <p:ph idx="1"/>
          </p:nvPr>
        </p:nvSpPr>
        <p:spPr>
          <a:xfrm>
            <a:off x="677334" y="2160589"/>
            <a:ext cx="4826483" cy="3880773"/>
          </a:xfrm>
        </p:spPr>
        <p:txBody>
          <a:bodyPr>
            <a:normAutofit/>
          </a:bodyPr>
          <a:lstStyle/>
          <a:p>
            <a:r>
              <a:rPr lang="en-US" sz="2800" dirty="0" smtClean="0"/>
              <a:t>Logan’s </a:t>
            </a:r>
            <a:r>
              <a:rPr lang="en-US" sz="2800" dirty="0" smtClean="0"/>
              <a:t>score </a:t>
            </a:r>
            <a:r>
              <a:rPr lang="en-US" sz="2800" dirty="0" smtClean="0"/>
              <a:t>on </a:t>
            </a:r>
            <a:r>
              <a:rPr lang="en-US" sz="2800" dirty="0" smtClean="0"/>
              <a:t>a stats </a:t>
            </a:r>
            <a:r>
              <a:rPr lang="en-US" sz="2800" dirty="0" smtClean="0"/>
              <a:t>midterm was </a:t>
            </a:r>
            <a:r>
              <a:rPr lang="en-US" sz="2800" dirty="0" smtClean="0"/>
              <a:t>79 </a:t>
            </a:r>
            <a:r>
              <a:rPr lang="en-US" sz="2800" dirty="0" smtClean="0"/>
              <a:t>points. The class average was a 75 with a standard deviation of 6.</a:t>
            </a:r>
          </a:p>
          <a:p>
            <a:r>
              <a:rPr lang="en-US" sz="2800" dirty="0" smtClean="0"/>
              <a:t>What percentile is </a:t>
            </a:r>
            <a:r>
              <a:rPr lang="en-US" sz="2800" dirty="0" smtClean="0"/>
              <a:t>Logan’s score</a:t>
            </a:r>
            <a:r>
              <a:rPr lang="en-US" sz="2800" dirty="0" smtClean="0"/>
              <a:t>?</a:t>
            </a:r>
            <a:endParaRPr lang="en-US" sz="2800" dirty="0"/>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5682258" y="69668"/>
            <a:ext cx="6307455" cy="6972300"/>
          </a:xfrm>
          <a:prstGeom prst="rect">
            <a:avLst/>
          </a:prstGeom>
        </p:spPr>
      </p:pic>
    </p:spTree>
    <p:extLst>
      <p:ext uri="{BB962C8B-B14F-4D97-AF65-F5344CB8AC3E}">
        <p14:creationId xmlns:p14="http://schemas.microsoft.com/office/powerpoint/2010/main" val="382306143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a:t>
            </a:r>
            <a:endParaRPr lang="en-US" dirty="0"/>
          </a:p>
        </p:txBody>
      </p:sp>
      <p:sp>
        <p:nvSpPr>
          <p:cNvPr id="3" name="Content Placeholder 2"/>
          <p:cNvSpPr>
            <a:spLocks noGrp="1"/>
          </p:cNvSpPr>
          <p:nvPr>
            <p:ph idx="1"/>
          </p:nvPr>
        </p:nvSpPr>
        <p:spPr>
          <a:xfrm>
            <a:off x="677334" y="2160589"/>
            <a:ext cx="4495557" cy="3880773"/>
          </a:xfrm>
        </p:spPr>
        <p:txBody>
          <a:bodyPr>
            <a:normAutofit/>
          </a:bodyPr>
          <a:lstStyle/>
          <a:p>
            <a:r>
              <a:rPr lang="en-US" sz="2800" dirty="0" smtClean="0"/>
              <a:t>Cars sold in the US have an average of 135 horsepower with a </a:t>
            </a:r>
            <a:r>
              <a:rPr lang="el-GR" sz="2800" dirty="0" smtClean="0"/>
              <a:t>σ</a:t>
            </a:r>
            <a:r>
              <a:rPr lang="en-US" sz="2800" dirty="0" smtClean="0"/>
              <a:t> of 40 horsepower.</a:t>
            </a:r>
          </a:p>
          <a:p>
            <a:r>
              <a:rPr lang="en-US" sz="2800" dirty="0" smtClean="0"/>
              <a:t>What is the percentile for a car with 195 horsepower?</a:t>
            </a:r>
            <a:endParaRPr lang="en-US" sz="2800"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5682259" y="-114300"/>
            <a:ext cx="6307455" cy="6972300"/>
          </a:xfrm>
          <a:prstGeom prst="rect">
            <a:avLst/>
          </a:prstGeom>
        </p:spPr>
      </p:pic>
    </p:spTree>
    <p:extLst>
      <p:ext uri="{BB962C8B-B14F-4D97-AF65-F5344CB8AC3E}">
        <p14:creationId xmlns:p14="http://schemas.microsoft.com/office/powerpoint/2010/main" val="15371945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 4 - You try</a:t>
            </a:r>
            <a:endParaRPr lang="en-US" dirty="0"/>
          </a:p>
        </p:txBody>
      </p:sp>
      <p:sp>
        <p:nvSpPr>
          <p:cNvPr id="3" name="Content Placeholder 2"/>
          <p:cNvSpPr>
            <a:spLocks noGrp="1"/>
          </p:cNvSpPr>
          <p:nvPr>
            <p:ph idx="1"/>
          </p:nvPr>
        </p:nvSpPr>
        <p:spPr>
          <a:xfrm>
            <a:off x="895048" y="1930400"/>
            <a:ext cx="8596668" cy="3880773"/>
          </a:xfrm>
        </p:spPr>
        <p:txBody>
          <a:bodyPr>
            <a:normAutofit/>
          </a:bodyPr>
          <a:lstStyle/>
          <a:p>
            <a:r>
              <a:rPr lang="en-US" sz="2800" dirty="0"/>
              <a:t>The mean IQ score is 100 with a standard deviation of 16</a:t>
            </a:r>
            <a:r>
              <a:rPr lang="en-US" sz="2800" dirty="0" smtClean="0"/>
              <a:t>.</a:t>
            </a:r>
          </a:p>
          <a:p>
            <a:r>
              <a:rPr lang="en-US" sz="2800" dirty="0" err="1" smtClean="0"/>
              <a:t>KiAndre</a:t>
            </a:r>
            <a:r>
              <a:rPr lang="en-US" sz="2800" dirty="0" smtClean="0"/>
              <a:t> has </a:t>
            </a:r>
            <a:r>
              <a:rPr lang="en-US" sz="2800" dirty="0"/>
              <a:t>an IQ score of </a:t>
            </a:r>
            <a:r>
              <a:rPr lang="en-US" sz="2800" dirty="0" smtClean="0"/>
              <a:t>108. </a:t>
            </a:r>
            <a:r>
              <a:rPr lang="en-US" sz="2800" dirty="0"/>
              <a:t>What percentile is </a:t>
            </a:r>
            <a:r>
              <a:rPr lang="en-US" sz="2800" dirty="0" smtClean="0"/>
              <a:t>he?</a:t>
            </a:r>
          </a:p>
          <a:p>
            <a:endParaRPr lang="en-US" sz="2800" dirty="0" smtClean="0"/>
          </a:p>
          <a:p>
            <a:r>
              <a:rPr lang="en-US" sz="2800" dirty="0" smtClean="0"/>
              <a:t>Christian has an IQ of 90. What percentile is he? (Use the negative side of the z-score chart)</a:t>
            </a:r>
          </a:p>
          <a:p>
            <a:endParaRPr lang="en-US" sz="2800" dirty="0"/>
          </a:p>
          <a:p>
            <a:endParaRPr lang="en-US" sz="2800" dirty="0" smtClean="0"/>
          </a:p>
          <a:p>
            <a:endParaRPr lang="en-US" sz="2800" dirty="0"/>
          </a:p>
        </p:txBody>
      </p:sp>
    </p:spTree>
    <p:extLst>
      <p:ext uri="{BB962C8B-B14F-4D97-AF65-F5344CB8AC3E}">
        <p14:creationId xmlns:p14="http://schemas.microsoft.com/office/powerpoint/2010/main" val="423388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377019" cy="1320800"/>
          </a:xfrm>
        </p:spPr>
        <p:txBody>
          <a:bodyPr>
            <a:noAutofit/>
          </a:bodyPr>
          <a:lstStyle/>
          <a:p>
            <a:r>
              <a:rPr lang="en-US" sz="3800" dirty="0" smtClean="0"/>
              <a:t>What is the population, sample, and variable in each of these?</a:t>
            </a:r>
            <a:endParaRPr lang="en-US" sz="3800" dirty="0"/>
          </a:p>
        </p:txBody>
      </p:sp>
      <p:sp>
        <p:nvSpPr>
          <p:cNvPr id="3" name="Content Placeholder 2"/>
          <p:cNvSpPr>
            <a:spLocks noGrp="1"/>
          </p:cNvSpPr>
          <p:nvPr>
            <p:ph sz="half" idx="1"/>
          </p:nvPr>
        </p:nvSpPr>
        <p:spPr>
          <a:xfrm>
            <a:off x="677334" y="2326052"/>
            <a:ext cx="7799401" cy="3880772"/>
          </a:xfrm>
        </p:spPr>
        <p:txBody>
          <a:bodyPr>
            <a:noAutofit/>
          </a:bodyPr>
          <a:lstStyle/>
          <a:p>
            <a:r>
              <a:rPr lang="en-US" sz="2800" dirty="0" smtClean="0"/>
              <a:t>A baker counts the number of raisins in 10 oatmeal raisin cookies.</a:t>
            </a:r>
          </a:p>
          <a:p>
            <a:r>
              <a:rPr lang="en-US" sz="2800" dirty="0" smtClean="0"/>
              <a:t>Lays chip company checks the weight of 2000 bags.</a:t>
            </a:r>
          </a:p>
          <a:p>
            <a:endParaRPr lang="en-US" sz="2800" dirty="0"/>
          </a:p>
          <a:p>
            <a:r>
              <a:rPr lang="en-US" sz="2800" dirty="0" smtClean="0"/>
              <a:t>Why would the baker count all the raisins in all the cookies? Or Lays weigh every bag they produce?</a:t>
            </a:r>
            <a:endParaRPr lang="en-US" sz="2800" dirty="0"/>
          </a:p>
        </p:txBody>
      </p:sp>
    </p:spTree>
    <p:extLst>
      <p:ext uri="{BB962C8B-B14F-4D97-AF65-F5344CB8AC3E}">
        <p14:creationId xmlns:p14="http://schemas.microsoft.com/office/powerpoint/2010/main" val="236266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 (A little different)</a:t>
            </a:r>
            <a:endParaRPr lang="en-US" dirty="0"/>
          </a:p>
        </p:txBody>
      </p:sp>
      <p:sp>
        <p:nvSpPr>
          <p:cNvPr id="3" name="Content Placeholder 2"/>
          <p:cNvSpPr>
            <a:spLocks noGrp="1"/>
          </p:cNvSpPr>
          <p:nvPr>
            <p:ph idx="1"/>
          </p:nvPr>
        </p:nvSpPr>
        <p:spPr/>
        <p:txBody>
          <a:bodyPr>
            <a:normAutofit/>
          </a:bodyPr>
          <a:lstStyle/>
          <a:p>
            <a:r>
              <a:rPr lang="en-US" sz="2800" dirty="0">
                <a:latin typeface="+mj-lt"/>
              </a:rPr>
              <a:t>The mean IQ score is 100 with a standard deviation of 16</a:t>
            </a:r>
            <a:r>
              <a:rPr lang="en-US" sz="2800" dirty="0" smtClean="0">
                <a:latin typeface="+mj-lt"/>
              </a:rPr>
              <a:t>.</a:t>
            </a:r>
          </a:p>
          <a:p>
            <a:r>
              <a:rPr lang="en-US" sz="2800" dirty="0">
                <a:latin typeface="+mj-lt"/>
                <a:cs typeface="Times New Roman" panose="02020603050405020304" pitchFamily="18" charset="0"/>
              </a:rPr>
              <a:t>What z-score represents the 88</a:t>
            </a:r>
            <a:r>
              <a:rPr lang="en-US" sz="2800" baseline="30000" dirty="0">
                <a:latin typeface="+mj-lt"/>
                <a:cs typeface="Times New Roman" panose="02020603050405020304" pitchFamily="18" charset="0"/>
              </a:rPr>
              <a:t>th</a:t>
            </a:r>
            <a:r>
              <a:rPr lang="en-US" sz="2800" dirty="0">
                <a:latin typeface="+mj-lt"/>
                <a:cs typeface="Times New Roman" panose="02020603050405020304" pitchFamily="18" charset="0"/>
              </a:rPr>
              <a:t> percentile (percent at or below)?</a:t>
            </a:r>
          </a:p>
          <a:p>
            <a:endParaRPr lang="en-US" sz="2800" dirty="0" smtClean="0">
              <a:latin typeface="+mj-lt"/>
            </a:endParaRPr>
          </a:p>
          <a:p>
            <a:endParaRPr lang="en-US" sz="2800" dirty="0">
              <a:latin typeface="+mj-lt"/>
            </a:endParaRPr>
          </a:p>
          <a:p>
            <a:endParaRPr lang="en-US" sz="2800" dirty="0">
              <a:latin typeface="+mj-lt"/>
            </a:endParaRPr>
          </a:p>
        </p:txBody>
      </p:sp>
    </p:spTree>
    <p:extLst>
      <p:ext uri="{BB962C8B-B14F-4D97-AF65-F5344CB8AC3E}">
        <p14:creationId xmlns:p14="http://schemas.microsoft.com/office/powerpoint/2010/main" val="145414191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tumblr.com/tumblr_mb3781q8zL1r80ng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8894" y="65391"/>
            <a:ext cx="8248106" cy="6516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17932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6</a:t>
            </a:r>
            <a:endParaRPr lang="en-US" dirty="0"/>
          </a:p>
        </p:txBody>
      </p:sp>
      <p:sp>
        <p:nvSpPr>
          <p:cNvPr id="3" name="Content Placeholder 2"/>
          <p:cNvSpPr>
            <a:spLocks noGrp="1"/>
          </p:cNvSpPr>
          <p:nvPr>
            <p:ph idx="1"/>
          </p:nvPr>
        </p:nvSpPr>
        <p:spPr/>
        <p:txBody>
          <a:bodyPr>
            <a:normAutofit/>
          </a:bodyPr>
          <a:lstStyle/>
          <a:p>
            <a:r>
              <a:rPr lang="en-US" sz="2800" dirty="0">
                <a:latin typeface="+mj-lt"/>
              </a:rPr>
              <a:t>The mean IQ score is 100 with a standard deviation of 16</a:t>
            </a:r>
            <a:r>
              <a:rPr lang="en-US" sz="2800" dirty="0" smtClean="0">
                <a:latin typeface="+mj-lt"/>
              </a:rPr>
              <a:t>.</a:t>
            </a:r>
          </a:p>
          <a:p>
            <a:r>
              <a:rPr lang="en-US" sz="2800" dirty="0" smtClean="0">
                <a:latin typeface="+mj-lt"/>
                <a:cs typeface="Times New Roman" panose="02020603050405020304" pitchFamily="18" charset="0"/>
              </a:rPr>
              <a:t>We just found what </a:t>
            </a:r>
            <a:r>
              <a:rPr lang="en-US" sz="2800" dirty="0">
                <a:latin typeface="+mj-lt"/>
                <a:cs typeface="Times New Roman" panose="02020603050405020304" pitchFamily="18" charset="0"/>
              </a:rPr>
              <a:t>z-score represents the 88</a:t>
            </a:r>
            <a:r>
              <a:rPr lang="en-US" sz="2800" baseline="30000" dirty="0">
                <a:latin typeface="+mj-lt"/>
                <a:cs typeface="Times New Roman" panose="02020603050405020304" pitchFamily="18" charset="0"/>
              </a:rPr>
              <a:t>th</a:t>
            </a:r>
            <a:r>
              <a:rPr lang="en-US" sz="2800" dirty="0">
                <a:latin typeface="+mj-lt"/>
                <a:cs typeface="Times New Roman" panose="02020603050405020304" pitchFamily="18" charset="0"/>
              </a:rPr>
              <a:t> </a:t>
            </a:r>
            <a:r>
              <a:rPr lang="en-US" sz="2800" dirty="0" smtClean="0">
                <a:latin typeface="+mj-lt"/>
                <a:cs typeface="Times New Roman" panose="02020603050405020304" pitchFamily="18" charset="0"/>
              </a:rPr>
              <a:t>percentile,</a:t>
            </a:r>
            <a:endParaRPr lang="en-US" sz="2800" dirty="0" smtClean="0">
              <a:latin typeface="+mj-lt"/>
              <a:cs typeface="Times New Roman" panose="02020603050405020304" pitchFamily="18" charset="0"/>
            </a:endParaRPr>
          </a:p>
          <a:p>
            <a:pPr lvl="1"/>
            <a:r>
              <a:rPr lang="en-US" sz="2800" dirty="0" smtClean="0">
                <a:latin typeface="+mj-lt"/>
                <a:cs typeface="Times New Roman" panose="02020603050405020304" pitchFamily="18" charset="0"/>
              </a:rPr>
              <a:t>Z </a:t>
            </a:r>
            <a:r>
              <a:rPr lang="en-US" sz="2800" dirty="0" smtClean="0">
                <a:latin typeface="+mj-lt"/>
                <a:cs typeface="Times New Roman" panose="02020603050405020304" pitchFamily="18" charset="0"/>
              </a:rPr>
              <a:t>= 1.17, so how do we find the IQ</a:t>
            </a:r>
            <a:r>
              <a:rPr lang="en-US" sz="2800" dirty="0" smtClean="0">
                <a:latin typeface="+mj-lt"/>
                <a:cs typeface="Times New Roman" panose="02020603050405020304" pitchFamily="18" charset="0"/>
              </a:rPr>
              <a:t>?</a:t>
            </a:r>
            <a:endParaRPr lang="en-US" sz="2800" dirty="0">
              <a:latin typeface="+mj-lt"/>
            </a:endParaRPr>
          </a:p>
          <a:p>
            <a:endParaRPr lang="en-US" sz="2800" dirty="0"/>
          </a:p>
        </p:txBody>
      </p:sp>
    </p:spTree>
    <p:extLst>
      <p:ext uri="{BB962C8B-B14F-4D97-AF65-F5344CB8AC3E}">
        <p14:creationId xmlns:p14="http://schemas.microsoft.com/office/powerpoint/2010/main" val="197810273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7</a:t>
            </a:r>
            <a:endParaRPr lang="en-US" dirty="0"/>
          </a:p>
        </p:txBody>
      </p:sp>
      <p:sp>
        <p:nvSpPr>
          <p:cNvPr id="3" name="Content Placeholder 2"/>
          <p:cNvSpPr>
            <a:spLocks noGrp="1"/>
          </p:cNvSpPr>
          <p:nvPr>
            <p:ph idx="1"/>
          </p:nvPr>
        </p:nvSpPr>
        <p:spPr>
          <a:xfrm>
            <a:off x="677334" y="2160589"/>
            <a:ext cx="9468152" cy="3926702"/>
          </a:xfrm>
        </p:spPr>
        <p:txBody>
          <a:bodyPr>
            <a:normAutofit/>
          </a:bodyPr>
          <a:lstStyle/>
          <a:p>
            <a:r>
              <a:rPr lang="en-US" sz="2800" dirty="0"/>
              <a:t>The mean IQ score is 100 with a standard deviation of 16.</a:t>
            </a:r>
          </a:p>
          <a:p>
            <a:endParaRPr lang="en-US" sz="2800" dirty="0" smtClean="0"/>
          </a:p>
          <a:p>
            <a:r>
              <a:rPr lang="en-US" sz="2800" dirty="0" smtClean="0"/>
              <a:t>What </a:t>
            </a:r>
            <a:r>
              <a:rPr lang="en-US" sz="2800" dirty="0" smtClean="0"/>
              <a:t>is the IQ of someone in the highest 20</a:t>
            </a:r>
            <a:r>
              <a:rPr lang="en-US" sz="2800" dirty="0" smtClean="0"/>
              <a:t>%?</a:t>
            </a:r>
            <a:endParaRPr lang="en-US" sz="2800" dirty="0" smtClean="0"/>
          </a:p>
          <a:p>
            <a:r>
              <a:rPr lang="en-US" sz="2800" dirty="0"/>
              <a:t>What is the IQ of someone in the highest </a:t>
            </a:r>
            <a:r>
              <a:rPr lang="en-US" sz="2800" dirty="0" smtClean="0"/>
              <a:t>75</a:t>
            </a:r>
            <a:r>
              <a:rPr lang="en-US" sz="2800" dirty="0" smtClean="0"/>
              <a:t>%?</a:t>
            </a:r>
            <a:endParaRPr lang="en-US" sz="2800" dirty="0"/>
          </a:p>
          <a:p>
            <a:r>
              <a:rPr lang="en-US" sz="2800" dirty="0"/>
              <a:t>What is the IQ of someone in the </a:t>
            </a:r>
            <a:r>
              <a:rPr lang="en-US" sz="2800" dirty="0" smtClean="0"/>
              <a:t>lowest 3</a:t>
            </a:r>
            <a:r>
              <a:rPr lang="en-US" sz="2800" dirty="0" smtClean="0"/>
              <a:t>%?</a:t>
            </a:r>
            <a:endParaRPr lang="en-US" sz="2800" dirty="0"/>
          </a:p>
        </p:txBody>
      </p:sp>
    </p:spTree>
    <p:extLst>
      <p:ext uri="{BB962C8B-B14F-4D97-AF65-F5344CB8AC3E}">
        <p14:creationId xmlns:p14="http://schemas.microsoft.com/office/powerpoint/2010/main" val="350384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a:t>
            </a:r>
            <a:endParaRPr lang="en-US" dirty="0"/>
          </a:p>
        </p:txBody>
      </p:sp>
      <p:sp>
        <p:nvSpPr>
          <p:cNvPr id="3" name="Content Placeholder 2"/>
          <p:cNvSpPr>
            <a:spLocks noGrp="1"/>
          </p:cNvSpPr>
          <p:nvPr>
            <p:ph idx="1"/>
          </p:nvPr>
        </p:nvSpPr>
        <p:spPr>
          <a:xfrm>
            <a:off x="677334" y="1718269"/>
            <a:ext cx="8596668" cy="4323094"/>
          </a:xfrm>
        </p:spPr>
        <p:txBody>
          <a:bodyPr>
            <a:normAutofit/>
          </a:bodyPr>
          <a:lstStyle/>
          <a:p>
            <a:r>
              <a:rPr lang="en-US" sz="2800" b="1" dirty="0" smtClean="0"/>
              <a:t>Get a ruler if you would like one again today.</a:t>
            </a:r>
          </a:p>
          <a:p>
            <a:r>
              <a:rPr lang="en-US" sz="2800" dirty="0" smtClean="0"/>
              <a:t>The </a:t>
            </a:r>
            <a:r>
              <a:rPr lang="en-US" sz="2800" dirty="0"/>
              <a:t>mean for an ICM quiz was an 80 with a standard deviation of 6.</a:t>
            </a:r>
          </a:p>
          <a:p>
            <a:endParaRPr lang="en-US" sz="2800" dirty="0"/>
          </a:p>
          <a:p>
            <a:r>
              <a:rPr lang="en-US" sz="2800" dirty="0" smtClean="0"/>
              <a:t>What percentile is a score of 90?</a:t>
            </a:r>
          </a:p>
          <a:p>
            <a:r>
              <a:rPr lang="en-US" sz="2800" dirty="0" smtClean="0"/>
              <a:t>What scores are in the upper 15%?</a:t>
            </a:r>
          </a:p>
          <a:p>
            <a:r>
              <a:rPr lang="en-US" sz="2800" dirty="0" smtClean="0"/>
              <a:t>What scores are in the lower 10%</a:t>
            </a:r>
          </a:p>
          <a:p>
            <a:endParaRPr lang="en-US" sz="2800" dirty="0"/>
          </a:p>
        </p:txBody>
      </p:sp>
    </p:spTree>
    <p:extLst>
      <p:ext uri="{BB962C8B-B14F-4D97-AF65-F5344CB8AC3E}">
        <p14:creationId xmlns:p14="http://schemas.microsoft.com/office/powerpoint/2010/main" val="208672218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7: Z-scores day 2</a:t>
            </a:r>
            <a:br>
              <a:rPr lang="en-US" dirty="0" smtClean="0"/>
            </a:br>
            <a:r>
              <a:rPr lang="en-US" dirty="0" smtClean="0"/>
              <a:t>Objectives:</a:t>
            </a:r>
            <a:endParaRPr lang="en-US" dirty="0"/>
          </a:p>
        </p:txBody>
      </p:sp>
      <p:sp>
        <p:nvSpPr>
          <p:cNvPr id="3" name="Content Placeholder 2"/>
          <p:cNvSpPr>
            <a:spLocks noGrp="1"/>
          </p:cNvSpPr>
          <p:nvPr>
            <p:ph idx="1"/>
          </p:nvPr>
        </p:nvSpPr>
        <p:spPr/>
        <p:txBody>
          <a:bodyPr>
            <a:normAutofit/>
          </a:bodyPr>
          <a:lstStyle/>
          <a:p>
            <a:r>
              <a:rPr lang="en-US" sz="2800" dirty="0" smtClean="0"/>
              <a:t>Today we will discuss and practice more applications of z-scores.</a:t>
            </a:r>
            <a:endParaRPr lang="en-US" sz="2800" dirty="0"/>
          </a:p>
        </p:txBody>
      </p:sp>
    </p:spTree>
    <p:extLst>
      <p:ext uri="{BB962C8B-B14F-4D97-AF65-F5344CB8AC3E}">
        <p14:creationId xmlns:p14="http://schemas.microsoft.com/office/powerpoint/2010/main" val="37888097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6</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3003840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Notation</a:t>
            </a:r>
            <a:endParaRPr lang="en-US" dirty="0"/>
          </a:p>
        </p:txBody>
      </p:sp>
      <p:sp>
        <p:nvSpPr>
          <p:cNvPr id="3" name="Content Placeholder 2"/>
          <p:cNvSpPr>
            <a:spLocks noGrp="1"/>
          </p:cNvSpPr>
          <p:nvPr>
            <p:ph idx="1"/>
          </p:nvPr>
        </p:nvSpPr>
        <p:spPr/>
        <p:txBody>
          <a:bodyPr>
            <a:normAutofit/>
          </a:bodyPr>
          <a:lstStyle/>
          <a:p>
            <a:r>
              <a:rPr lang="en-US" sz="2800" dirty="0"/>
              <a:t>The mean and standard deviation for a Normal distribution can be expressed as N(</a:t>
            </a:r>
            <a:r>
              <a:rPr lang="el-GR" sz="2800" dirty="0"/>
              <a:t>μ</a:t>
            </a:r>
            <a:r>
              <a:rPr lang="en-US" sz="2800" dirty="0"/>
              <a:t>, </a:t>
            </a:r>
            <a:r>
              <a:rPr lang="el-GR" sz="2800" dirty="0"/>
              <a:t>σ</a:t>
            </a:r>
            <a:r>
              <a:rPr lang="en-US" sz="2800" dirty="0"/>
              <a:t>).</a:t>
            </a:r>
          </a:p>
          <a:p>
            <a:endParaRPr lang="en-US" sz="2800" dirty="0"/>
          </a:p>
        </p:txBody>
      </p:sp>
    </p:spTree>
    <p:extLst>
      <p:ext uri="{BB962C8B-B14F-4D97-AF65-F5344CB8AC3E}">
        <p14:creationId xmlns:p14="http://schemas.microsoft.com/office/powerpoint/2010/main" val="149747091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a:t>
            </a:r>
            <a:endParaRPr lang="en-US" dirty="0"/>
          </a:p>
        </p:txBody>
      </p:sp>
      <p:sp>
        <p:nvSpPr>
          <p:cNvPr id="3" name="Content Placeholder 2"/>
          <p:cNvSpPr>
            <a:spLocks noGrp="1"/>
          </p:cNvSpPr>
          <p:nvPr>
            <p:ph idx="1"/>
          </p:nvPr>
        </p:nvSpPr>
        <p:spPr/>
        <p:txBody>
          <a:bodyPr>
            <a:normAutofit/>
          </a:bodyPr>
          <a:lstStyle/>
          <a:p>
            <a:r>
              <a:rPr lang="en-US" sz="2800" dirty="0" smtClean="0"/>
              <a:t>Based on the IQ scores N(100, </a:t>
            </a:r>
            <a:r>
              <a:rPr lang="en-US" sz="2800" dirty="0" smtClean="0"/>
              <a:t>16</a:t>
            </a:r>
            <a:r>
              <a:rPr lang="en-US" sz="2800" dirty="0"/>
              <a:t>)</a:t>
            </a:r>
            <a:r>
              <a:rPr lang="en-US" sz="2800" dirty="0" smtClean="0"/>
              <a:t>:</a:t>
            </a:r>
            <a:endParaRPr lang="en-US" sz="2800" dirty="0"/>
          </a:p>
          <a:p>
            <a:endParaRPr lang="en-US" sz="2800" dirty="0" smtClean="0"/>
          </a:p>
          <a:p>
            <a:r>
              <a:rPr lang="en-US" sz="2800" dirty="0" smtClean="0"/>
              <a:t>Between what IQ is </a:t>
            </a:r>
            <a:r>
              <a:rPr lang="en-US" sz="2800" dirty="0" smtClean="0"/>
              <a:t>someone </a:t>
            </a:r>
            <a:r>
              <a:rPr lang="en-US" sz="2800" dirty="0"/>
              <a:t>in the middle 90%?</a:t>
            </a:r>
          </a:p>
          <a:p>
            <a:endParaRPr lang="en-US" sz="2800" dirty="0"/>
          </a:p>
          <a:p>
            <a:r>
              <a:rPr lang="en-US" sz="2800" dirty="0" smtClean="0"/>
              <a:t>Between what IQ is </a:t>
            </a:r>
            <a:r>
              <a:rPr lang="en-US" sz="2800" dirty="0"/>
              <a:t>someone in the middle 50%?</a:t>
            </a:r>
          </a:p>
          <a:p>
            <a:endParaRPr lang="en-US" sz="2800" dirty="0"/>
          </a:p>
        </p:txBody>
      </p:sp>
    </p:spTree>
    <p:extLst>
      <p:ext uri="{BB962C8B-B14F-4D97-AF65-F5344CB8AC3E}">
        <p14:creationId xmlns:p14="http://schemas.microsoft.com/office/powerpoint/2010/main" val="260489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try</a:t>
            </a:r>
            <a:endParaRPr lang="en-US" dirty="0"/>
          </a:p>
        </p:txBody>
      </p:sp>
      <p:sp>
        <p:nvSpPr>
          <p:cNvPr id="3" name="Content Placeholder 2"/>
          <p:cNvSpPr>
            <a:spLocks noGrp="1"/>
          </p:cNvSpPr>
          <p:nvPr>
            <p:ph idx="1"/>
          </p:nvPr>
        </p:nvSpPr>
        <p:spPr/>
        <p:txBody>
          <a:bodyPr>
            <a:normAutofit/>
          </a:bodyPr>
          <a:lstStyle/>
          <a:p>
            <a:r>
              <a:rPr lang="en-US" sz="2800" dirty="0" smtClean="0"/>
              <a:t>Based on the ICM quiz scores N(80,6):</a:t>
            </a:r>
            <a:endParaRPr lang="en-US" sz="2800" dirty="0"/>
          </a:p>
          <a:p>
            <a:endParaRPr lang="en-US" sz="2800" dirty="0"/>
          </a:p>
          <a:p>
            <a:r>
              <a:rPr lang="en-US" sz="2800" dirty="0" smtClean="0"/>
              <a:t>What scores are in the middle 60%?</a:t>
            </a:r>
          </a:p>
          <a:p>
            <a:endParaRPr lang="en-US" sz="2800" dirty="0"/>
          </a:p>
          <a:p>
            <a:r>
              <a:rPr lang="en-US" sz="2800" dirty="0" smtClean="0"/>
              <a:t>What scores are in the middle 20%</a:t>
            </a:r>
          </a:p>
        </p:txBody>
      </p:sp>
    </p:spTree>
    <p:extLst>
      <p:ext uri="{BB962C8B-B14F-4D97-AF65-F5344CB8AC3E}">
        <p14:creationId xmlns:p14="http://schemas.microsoft.com/office/powerpoint/2010/main" val="3127838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533" y="78377"/>
            <a:ext cx="8596668" cy="1320800"/>
          </a:xfrm>
        </p:spPr>
        <p:txBody>
          <a:bodyPr>
            <a:normAutofit/>
          </a:bodyPr>
          <a:lstStyle/>
          <a:p>
            <a:r>
              <a:rPr lang="en-US" sz="4800" dirty="0" smtClean="0"/>
              <a:t>Data collection</a:t>
            </a:r>
            <a:endParaRPr lang="en-US" sz="4800" dirty="0"/>
          </a:p>
        </p:txBody>
      </p:sp>
      <p:sp>
        <p:nvSpPr>
          <p:cNvPr id="3" name="Content Placeholder 2"/>
          <p:cNvSpPr>
            <a:spLocks noGrp="1"/>
          </p:cNvSpPr>
          <p:nvPr>
            <p:ph sz="half" idx="1"/>
          </p:nvPr>
        </p:nvSpPr>
        <p:spPr>
          <a:xfrm>
            <a:off x="207070" y="817154"/>
            <a:ext cx="11201157" cy="3880772"/>
          </a:xfrm>
        </p:spPr>
        <p:txBody>
          <a:bodyPr>
            <a:noAutofit/>
          </a:bodyPr>
          <a:lstStyle/>
          <a:p>
            <a:r>
              <a:rPr lang="en-US" sz="2800" dirty="0" smtClean="0"/>
              <a:t>It may be impossible or impractical to collect data from the entire population.</a:t>
            </a:r>
          </a:p>
          <a:p>
            <a:r>
              <a:rPr lang="en-US" sz="2800" dirty="0" smtClean="0"/>
              <a:t>Animal populations are one of the main categories that are impossible to collect data from the entire population.</a:t>
            </a:r>
          </a:p>
          <a:p>
            <a:pPr lvl="1"/>
            <a:r>
              <a:rPr lang="en-US" sz="2600" dirty="0" smtClean="0"/>
              <a:t>How do we determine if a species is endangered?</a:t>
            </a:r>
          </a:p>
          <a:p>
            <a:endParaRPr lang="en-US" sz="2600" dirty="0"/>
          </a:p>
          <a:p>
            <a:r>
              <a:rPr lang="en-US" sz="2800" dirty="0" smtClean="0"/>
              <a:t>Capture – Recapture method</a:t>
            </a:r>
          </a:p>
          <a:p>
            <a:pPr lvl="1"/>
            <a:r>
              <a:rPr lang="en-US" sz="2800" dirty="0" smtClean="0"/>
              <a:t>Estimate the population size by tagging a sample.</a:t>
            </a:r>
          </a:p>
          <a:p>
            <a:pPr lvl="1"/>
            <a:endParaRPr lang="en-US" sz="2800" dirty="0" smtClean="0"/>
          </a:p>
          <a:p>
            <a:pPr marL="457200" lvl="1" indent="0">
              <a:buNone/>
            </a:pPr>
            <a:r>
              <a:rPr lang="en-US" sz="2200" dirty="0" smtClean="0"/>
              <a:t># of tagged animals in the sample	=	# of tagged animals in the population</a:t>
            </a:r>
          </a:p>
          <a:p>
            <a:pPr marL="457200" lvl="1" indent="0">
              <a:buNone/>
            </a:pPr>
            <a:r>
              <a:rPr lang="en-US" sz="2200" dirty="0" smtClean="0"/>
              <a:t>	# of animals in the sample					Total Population</a:t>
            </a:r>
            <a:endParaRPr lang="en-US" sz="2200" dirty="0"/>
          </a:p>
        </p:txBody>
      </p:sp>
      <p:cxnSp>
        <p:nvCxnSpPr>
          <p:cNvPr id="6" name="Straight Connector 5"/>
          <p:cNvCxnSpPr/>
          <p:nvPr/>
        </p:nvCxnSpPr>
        <p:spPr>
          <a:xfrm>
            <a:off x="1541688" y="5938996"/>
            <a:ext cx="2734962" cy="82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6187100" y="5969981"/>
            <a:ext cx="3245708" cy="82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985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775063"/>
            <a:ext cx="8596668" cy="1320800"/>
          </a:xfrm>
        </p:spPr>
        <p:txBody>
          <a:bodyPr/>
          <a:lstStyle/>
          <a:p>
            <a:r>
              <a:rPr lang="en-US" dirty="0" smtClean="0"/>
              <a:t>Example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85185579"/>
              </p:ext>
            </p:extLst>
          </p:nvPr>
        </p:nvGraphicFramePr>
        <p:xfrm>
          <a:off x="3225592" y="423814"/>
          <a:ext cx="8788541" cy="2482264"/>
        </p:xfrm>
        <a:graphic>
          <a:graphicData uri="http://schemas.openxmlformats.org/drawingml/2006/table">
            <a:tbl>
              <a:tblPr>
                <a:tableStyleId>{5C22544A-7EE6-4342-B048-85BDC9FD1C3A}</a:tableStyleId>
              </a:tblPr>
              <a:tblGrid>
                <a:gridCol w="1450911"/>
                <a:gridCol w="1053737"/>
                <a:gridCol w="1245326"/>
                <a:gridCol w="1199368"/>
                <a:gridCol w="1279733"/>
                <a:gridCol w="1279733"/>
                <a:gridCol w="1279733"/>
              </a:tblGrid>
              <a:tr h="621215">
                <a:tc>
                  <a:txBody>
                    <a:bodyPr/>
                    <a:lstStyle/>
                    <a:p>
                      <a:pPr algn="ctr" fontAlgn="b"/>
                      <a:r>
                        <a:rPr lang="en-US" sz="2800" u="none" strike="noStrike" dirty="0">
                          <a:effectLst/>
                          <a:latin typeface="+mj-lt"/>
                        </a:rPr>
                        <a:t>SAT</a:t>
                      </a:r>
                      <a:endParaRPr lang="en-US" sz="2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fontAlgn="b"/>
                      <a:r>
                        <a:rPr lang="en-US" sz="2800" u="none" strike="noStrike" dirty="0">
                          <a:effectLst/>
                          <a:latin typeface="+mj-lt"/>
                        </a:rPr>
                        <a:t>Critical Reading</a:t>
                      </a:r>
                      <a:endParaRPr lang="en-US" sz="2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b"/>
                      <a:r>
                        <a:rPr lang="en-US" sz="2800" u="none" strike="noStrike" dirty="0">
                          <a:effectLst/>
                          <a:latin typeface="+mj-lt"/>
                        </a:rPr>
                        <a:t>Mathematics</a:t>
                      </a:r>
                      <a:endParaRPr lang="en-US" sz="2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b"/>
                      <a:r>
                        <a:rPr lang="en-US" sz="2800" u="none" strike="noStrike" dirty="0">
                          <a:effectLst/>
                          <a:latin typeface="+mj-lt"/>
                        </a:rPr>
                        <a:t>Writing</a:t>
                      </a:r>
                      <a:endParaRPr lang="en-US" sz="2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b"/>
                      <a:endParaRPr lang="en-US" sz="2800" b="0" i="0" u="none" strike="noStrike" dirty="0">
                        <a:solidFill>
                          <a:srgbClr val="000000"/>
                        </a:solidFill>
                        <a:effectLst/>
                        <a:latin typeface="+mj-lt"/>
                      </a:endParaRPr>
                    </a:p>
                  </a:txBody>
                  <a:tcPr marL="9525" marR="9525" marT="9525" marB="0" anchor="b"/>
                </a:tc>
              </a:tr>
              <a:tr h="348343">
                <a:tc>
                  <a:txBody>
                    <a:bodyPr/>
                    <a:lstStyle/>
                    <a:p>
                      <a:pPr algn="ctr" fontAlgn="b"/>
                      <a:endParaRPr lang="en-US" sz="2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l-GR" sz="2800" u="none" strike="noStrike" dirty="0">
                          <a:effectLst/>
                          <a:latin typeface="+mj-lt"/>
                        </a:rPr>
                        <a:t>μ</a:t>
                      </a:r>
                      <a:endParaRPr lang="el-GR" sz="28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l-GR" sz="2800" u="none" strike="noStrike" dirty="0">
                          <a:effectLst/>
                          <a:latin typeface="+mj-lt"/>
                        </a:rPr>
                        <a:t>σ</a:t>
                      </a:r>
                      <a:endParaRPr lang="el-GR" sz="28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l-GR" sz="2800" u="none" strike="noStrike" dirty="0">
                          <a:effectLst/>
                          <a:latin typeface="+mj-lt"/>
                        </a:rPr>
                        <a:t>μ</a:t>
                      </a:r>
                      <a:endParaRPr lang="el-GR" sz="28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l-GR" sz="2800" u="none" strike="noStrike" dirty="0">
                          <a:effectLst/>
                          <a:latin typeface="+mj-lt"/>
                        </a:rPr>
                        <a:t>σ</a:t>
                      </a:r>
                      <a:endParaRPr lang="el-GR" sz="28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l-GR" sz="2800" u="none" strike="noStrike" dirty="0">
                          <a:effectLst/>
                          <a:latin typeface="+mj-lt"/>
                        </a:rPr>
                        <a:t>μ</a:t>
                      </a:r>
                      <a:endParaRPr lang="el-GR" sz="28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l-GR" sz="2800" u="none" strike="noStrike" dirty="0">
                          <a:effectLst/>
                          <a:latin typeface="+mj-lt"/>
                        </a:rPr>
                        <a:t>σ</a:t>
                      </a:r>
                      <a:endParaRPr lang="el-GR" sz="28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87581">
                <a:tc>
                  <a:txBody>
                    <a:bodyPr/>
                    <a:lstStyle/>
                    <a:p>
                      <a:pPr algn="ctr" fontAlgn="b"/>
                      <a:r>
                        <a:rPr lang="en-US" sz="2800" u="none" strike="noStrike">
                          <a:effectLst/>
                          <a:latin typeface="+mj-lt"/>
                        </a:rPr>
                        <a:t>Males</a:t>
                      </a:r>
                      <a:endParaRPr lang="en-US" sz="2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800" u="none" strike="noStrike" dirty="0">
                          <a:effectLst/>
                          <a:latin typeface="+mj-lt"/>
                        </a:rPr>
                        <a:t>498</a:t>
                      </a:r>
                      <a:endParaRPr lang="en-US" sz="2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800" u="none" strike="noStrike" dirty="0">
                          <a:effectLst/>
                          <a:latin typeface="+mj-lt"/>
                        </a:rPr>
                        <a:t>116</a:t>
                      </a:r>
                      <a:endParaRPr lang="en-US" sz="2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800" u="none" strike="noStrike" dirty="0">
                          <a:effectLst/>
                          <a:latin typeface="+mj-lt"/>
                        </a:rPr>
                        <a:t>532</a:t>
                      </a:r>
                      <a:endParaRPr lang="en-US" sz="2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800" u="none" strike="noStrike" dirty="0">
                          <a:effectLst/>
                          <a:latin typeface="+mj-lt"/>
                        </a:rPr>
                        <a:t>119</a:t>
                      </a:r>
                      <a:endParaRPr lang="en-US" sz="2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800" u="none" strike="noStrike">
                          <a:effectLst/>
                          <a:latin typeface="+mj-lt"/>
                        </a:rPr>
                        <a:t>481</a:t>
                      </a:r>
                      <a:endParaRPr lang="en-US" sz="2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800" u="none" strike="noStrike" dirty="0">
                          <a:effectLst/>
                          <a:latin typeface="+mj-lt"/>
                        </a:rPr>
                        <a:t>115</a:t>
                      </a:r>
                      <a:endParaRPr lang="en-US" sz="2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5473">
                <a:tc>
                  <a:txBody>
                    <a:bodyPr/>
                    <a:lstStyle/>
                    <a:p>
                      <a:pPr algn="ctr" fontAlgn="b"/>
                      <a:r>
                        <a:rPr lang="en-US" sz="2800" u="none" strike="noStrike" dirty="0">
                          <a:effectLst/>
                          <a:latin typeface="+mj-lt"/>
                        </a:rPr>
                        <a:t>Females</a:t>
                      </a:r>
                      <a:endParaRPr lang="en-US" sz="2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800" u="none" strike="noStrike">
                          <a:effectLst/>
                          <a:latin typeface="+mj-lt"/>
                        </a:rPr>
                        <a:t>493</a:t>
                      </a:r>
                      <a:endParaRPr lang="en-US" sz="2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800" u="none" strike="noStrike">
                          <a:effectLst/>
                          <a:latin typeface="+mj-lt"/>
                        </a:rPr>
                        <a:t>112</a:t>
                      </a:r>
                      <a:endParaRPr lang="en-US" sz="2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800" u="none" strike="noStrike" dirty="0">
                          <a:effectLst/>
                          <a:latin typeface="+mj-lt"/>
                        </a:rPr>
                        <a:t>499</a:t>
                      </a:r>
                      <a:endParaRPr lang="en-US" sz="2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800" u="none" strike="noStrike">
                          <a:effectLst/>
                          <a:latin typeface="+mj-lt"/>
                        </a:rPr>
                        <a:t>113</a:t>
                      </a:r>
                      <a:endParaRPr lang="en-US" sz="2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800" u="none" strike="noStrike">
                          <a:effectLst/>
                          <a:latin typeface="+mj-lt"/>
                        </a:rPr>
                        <a:t>494</a:t>
                      </a:r>
                      <a:endParaRPr lang="en-US" sz="2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800" u="none" strike="noStrike" dirty="0">
                          <a:effectLst/>
                          <a:latin typeface="+mj-lt"/>
                        </a:rPr>
                        <a:t>112</a:t>
                      </a:r>
                      <a:endParaRPr lang="en-US" sz="2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7" name="Content Placeholder 2"/>
          <p:cNvSpPr txBox="1">
            <a:spLocks/>
          </p:cNvSpPr>
          <p:nvPr/>
        </p:nvSpPr>
        <p:spPr>
          <a:xfrm>
            <a:off x="895048" y="3161212"/>
            <a:ext cx="9346232" cy="314379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800" dirty="0" smtClean="0"/>
              <a:t>What percentile is a male who scored a 700 on Math?</a:t>
            </a:r>
          </a:p>
          <a:p>
            <a:r>
              <a:rPr lang="en-US" sz="2800" dirty="0" smtClean="0"/>
              <a:t>What percentile is a female who scored a 700 on Math?</a:t>
            </a:r>
          </a:p>
          <a:p>
            <a:r>
              <a:rPr lang="en-US" sz="2800" dirty="0" smtClean="0"/>
              <a:t>What accounts for the difference in percentile between males and a females who received the same Math SAT score?</a:t>
            </a:r>
          </a:p>
          <a:p>
            <a:endParaRPr lang="en-US" sz="2800" dirty="0"/>
          </a:p>
        </p:txBody>
      </p:sp>
    </p:spTree>
    <p:extLst>
      <p:ext uri="{BB962C8B-B14F-4D97-AF65-F5344CB8AC3E}">
        <p14:creationId xmlns:p14="http://schemas.microsoft.com/office/powerpoint/2010/main" val="406877679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677334" y="2960913"/>
            <a:ext cx="8596668" cy="3509555"/>
          </a:xfrm>
        </p:spPr>
        <p:txBody>
          <a:bodyPr>
            <a:normAutofit/>
          </a:bodyPr>
          <a:lstStyle/>
          <a:p>
            <a:r>
              <a:rPr lang="en-US" sz="2800" dirty="0" smtClean="0"/>
              <a:t>What is the score of a male who is the 60</a:t>
            </a:r>
            <a:r>
              <a:rPr lang="en-US" sz="2800" baseline="30000" dirty="0" smtClean="0"/>
              <a:t>th</a:t>
            </a:r>
            <a:r>
              <a:rPr lang="en-US" sz="2800" dirty="0" smtClean="0"/>
              <a:t> percentile in critical reading?</a:t>
            </a:r>
          </a:p>
          <a:p>
            <a:r>
              <a:rPr lang="en-US" sz="2800" dirty="0" smtClean="0"/>
              <a:t>What is the score of a female who scored in the 95</a:t>
            </a:r>
            <a:r>
              <a:rPr lang="en-US" sz="2800" baseline="30000" dirty="0" smtClean="0"/>
              <a:t>th</a:t>
            </a:r>
            <a:r>
              <a:rPr lang="en-US" sz="2800" dirty="0" smtClean="0"/>
              <a:t> percentile in writing?</a:t>
            </a:r>
          </a:p>
        </p:txBody>
      </p:sp>
      <p:graphicFrame>
        <p:nvGraphicFramePr>
          <p:cNvPr id="4" name="Content Placeholder 5"/>
          <p:cNvGraphicFramePr>
            <a:graphicFrameLocks/>
          </p:cNvGraphicFramePr>
          <p:nvPr>
            <p:extLst>
              <p:ext uri="{D42A27DB-BD31-4B8C-83A1-F6EECF244321}">
                <p14:modId xmlns:p14="http://schemas.microsoft.com/office/powerpoint/2010/main" val="2178815100"/>
              </p:ext>
            </p:extLst>
          </p:nvPr>
        </p:nvGraphicFramePr>
        <p:xfrm>
          <a:off x="3225592" y="423814"/>
          <a:ext cx="8788541" cy="2482264"/>
        </p:xfrm>
        <a:graphic>
          <a:graphicData uri="http://schemas.openxmlformats.org/drawingml/2006/table">
            <a:tbl>
              <a:tblPr>
                <a:tableStyleId>{5C22544A-7EE6-4342-B048-85BDC9FD1C3A}</a:tableStyleId>
              </a:tblPr>
              <a:tblGrid>
                <a:gridCol w="1450911"/>
                <a:gridCol w="1053737"/>
                <a:gridCol w="1245326"/>
                <a:gridCol w="1199368"/>
                <a:gridCol w="1279733"/>
                <a:gridCol w="1279733"/>
                <a:gridCol w="1279733"/>
              </a:tblGrid>
              <a:tr h="621215">
                <a:tc>
                  <a:txBody>
                    <a:bodyPr/>
                    <a:lstStyle/>
                    <a:p>
                      <a:pPr algn="ctr" fontAlgn="b"/>
                      <a:r>
                        <a:rPr lang="en-US" sz="2800" u="none" strike="noStrike" dirty="0">
                          <a:effectLst/>
                          <a:latin typeface="+mj-lt"/>
                        </a:rPr>
                        <a:t>SAT</a:t>
                      </a:r>
                      <a:endParaRPr lang="en-US" sz="2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fontAlgn="b"/>
                      <a:r>
                        <a:rPr lang="en-US" sz="2800" u="none" strike="noStrike" dirty="0">
                          <a:effectLst/>
                          <a:latin typeface="+mj-lt"/>
                        </a:rPr>
                        <a:t>Critical Reading</a:t>
                      </a:r>
                      <a:endParaRPr lang="en-US" sz="2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b"/>
                      <a:r>
                        <a:rPr lang="en-US" sz="2800" u="none" strike="noStrike" dirty="0">
                          <a:effectLst/>
                          <a:latin typeface="+mj-lt"/>
                        </a:rPr>
                        <a:t>Mathematics</a:t>
                      </a:r>
                      <a:endParaRPr lang="en-US" sz="2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b"/>
                      <a:r>
                        <a:rPr lang="en-US" sz="2800" u="none" strike="noStrike" dirty="0">
                          <a:effectLst/>
                          <a:latin typeface="+mj-lt"/>
                        </a:rPr>
                        <a:t>Writing</a:t>
                      </a:r>
                      <a:endParaRPr lang="en-US" sz="2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b"/>
                      <a:endParaRPr lang="en-US" sz="2800" b="0" i="0" u="none" strike="noStrike" dirty="0">
                        <a:solidFill>
                          <a:srgbClr val="000000"/>
                        </a:solidFill>
                        <a:effectLst/>
                        <a:latin typeface="+mj-lt"/>
                      </a:endParaRPr>
                    </a:p>
                  </a:txBody>
                  <a:tcPr marL="9525" marR="9525" marT="9525" marB="0" anchor="b"/>
                </a:tc>
              </a:tr>
              <a:tr h="348343">
                <a:tc>
                  <a:txBody>
                    <a:bodyPr/>
                    <a:lstStyle/>
                    <a:p>
                      <a:pPr algn="ctr" fontAlgn="b"/>
                      <a:endParaRPr lang="en-US" sz="2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l-GR" sz="2800" u="none" strike="noStrike" dirty="0">
                          <a:effectLst/>
                          <a:latin typeface="+mj-lt"/>
                        </a:rPr>
                        <a:t>μ</a:t>
                      </a:r>
                      <a:endParaRPr lang="el-GR" sz="28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l-GR" sz="2800" u="none" strike="noStrike" dirty="0">
                          <a:effectLst/>
                          <a:latin typeface="+mj-lt"/>
                        </a:rPr>
                        <a:t>σ</a:t>
                      </a:r>
                      <a:endParaRPr lang="el-GR" sz="28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l-GR" sz="2800" u="none" strike="noStrike" dirty="0">
                          <a:effectLst/>
                          <a:latin typeface="+mj-lt"/>
                        </a:rPr>
                        <a:t>μ</a:t>
                      </a:r>
                      <a:endParaRPr lang="el-GR" sz="28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l-GR" sz="2800" u="none" strike="noStrike" dirty="0">
                          <a:effectLst/>
                          <a:latin typeface="+mj-lt"/>
                        </a:rPr>
                        <a:t>σ</a:t>
                      </a:r>
                      <a:endParaRPr lang="el-GR" sz="28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l-GR" sz="2800" u="none" strike="noStrike" dirty="0">
                          <a:effectLst/>
                          <a:latin typeface="+mj-lt"/>
                        </a:rPr>
                        <a:t>μ</a:t>
                      </a:r>
                      <a:endParaRPr lang="el-GR" sz="28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l-GR" sz="2800" u="none" strike="noStrike" dirty="0">
                          <a:effectLst/>
                          <a:latin typeface="+mj-lt"/>
                        </a:rPr>
                        <a:t>σ</a:t>
                      </a:r>
                      <a:endParaRPr lang="el-GR" sz="28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87581">
                <a:tc>
                  <a:txBody>
                    <a:bodyPr/>
                    <a:lstStyle/>
                    <a:p>
                      <a:pPr algn="ctr" fontAlgn="b"/>
                      <a:r>
                        <a:rPr lang="en-US" sz="2800" u="none" strike="noStrike">
                          <a:effectLst/>
                          <a:latin typeface="+mj-lt"/>
                        </a:rPr>
                        <a:t>Males</a:t>
                      </a:r>
                      <a:endParaRPr lang="en-US" sz="2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800" u="none" strike="noStrike" dirty="0">
                          <a:effectLst/>
                          <a:latin typeface="+mj-lt"/>
                        </a:rPr>
                        <a:t>498</a:t>
                      </a:r>
                      <a:endParaRPr lang="en-US" sz="2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800" u="none" strike="noStrike" dirty="0">
                          <a:effectLst/>
                          <a:latin typeface="+mj-lt"/>
                        </a:rPr>
                        <a:t>116</a:t>
                      </a:r>
                      <a:endParaRPr lang="en-US" sz="2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800" u="none" strike="noStrike" dirty="0">
                          <a:effectLst/>
                          <a:latin typeface="+mj-lt"/>
                        </a:rPr>
                        <a:t>532</a:t>
                      </a:r>
                      <a:endParaRPr lang="en-US" sz="2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800" u="none" strike="noStrike" dirty="0">
                          <a:effectLst/>
                          <a:latin typeface="+mj-lt"/>
                        </a:rPr>
                        <a:t>119</a:t>
                      </a:r>
                      <a:endParaRPr lang="en-US" sz="2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800" u="none" strike="noStrike">
                          <a:effectLst/>
                          <a:latin typeface="+mj-lt"/>
                        </a:rPr>
                        <a:t>481</a:t>
                      </a:r>
                      <a:endParaRPr lang="en-US" sz="2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800" u="none" strike="noStrike" dirty="0">
                          <a:effectLst/>
                          <a:latin typeface="+mj-lt"/>
                        </a:rPr>
                        <a:t>115</a:t>
                      </a:r>
                      <a:endParaRPr lang="en-US" sz="2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5473">
                <a:tc>
                  <a:txBody>
                    <a:bodyPr/>
                    <a:lstStyle/>
                    <a:p>
                      <a:pPr algn="ctr" fontAlgn="b"/>
                      <a:r>
                        <a:rPr lang="en-US" sz="2800" u="none" strike="noStrike" dirty="0">
                          <a:effectLst/>
                          <a:latin typeface="+mj-lt"/>
                        </a:rPr>
                        <a:t>Females</a:t>
                      </a:r>
                      <a:endParaRPr lang="en-US" sz="2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800" u="none" strike="noStrike">
                          <a:effectLst/>
                          <a:latin typeface="+mj-lt"/>
                        </a:rPr>
                        <a:t>493</a:t>
                      </a:r>
                      <a:endParaRPr lang="en-US" sz="2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800" u="none" strike="noStrike">
                          <a:effectLst/>
                          <a:latin typeface="+mj-lt"/>
                        </a:rPr>
                        <a:t>112</a:t>
                      </a:r>
                      <a:endParaRPr lang="en-US" sz="2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800" u="none" strike="noStrike" dirty="0">
                          <a:effectLst/>
                          <a:latin typeface="+mj-lt"/>
                        </a:rPr>
                        <a:t>499</a:t>
                      </a:r>
                      <a:endParaRPr lang="en-US" sz="2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800" u="none" strike="noStrike">
                          <a:effectLst/>
                          <a:latin typeface="+mj-lt"/>
                        </a:rPr>
                        <a:t>113</a:t>
                      </a:r>
                      <a:endParaRPr lang="en-US" sz="2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800" u="none" strike="noStrike">
                          <a:effectLst/>
                          <a:latin typeface="+mj-lt"/>
                        </a:rPr>
                        <a:t>494</a:t>
                      </a:r>
                      <a:endParaRPr lang="en-US" sz="2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800" u="none" strike="noStrike" dirty="0">
                          <a:effectLst/>
                          <a:latin typeface="+mj-lt"/>
                        </a:rPr>
                        <a:t>112</a:t>
                      </a:r>
                      <a:endParaRPr lang="en-US" sz="2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413981895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677333" y="3030583"/>
            <a:ext cx="9886163" cy="3010779"/>
          </a:xfrm>
        </p:spPr>
        <p:txBody>
          <a:bodyPr>
            <a:normAutofit/>
          </a:bodyPr>
          <a:lstStyle/>
          <a:p>
            <a:r>
              <a:rPr lang="en-US" sz="2800" dirty="0"/>
              <a:t>What range of scores is in the middle 40% of male math scores</a:t>
            </a:r>
            <a:r>
              <a:rPr lang="en-US" sz="2800" dirty="0" smtClean="0"/>
              <a:t>?</a:t>
            </a:r>
          </a:p>
          <a:p>
            <a:r>
              <a:rPr lang="en-US" sz="2800" dirty="0" smtClean="0"/>
              <a:t>What range of scores is in the middle 80% of female math scores?</a:t>
            </a:r>
            <a:endParaRPr lang="en-US" sz="2800" dirty="0"/>
          </a:p>
        </p:txBody>
      </p:sp>
      <p:graphicFrame>
        <p:nvGraphicFramePr>
          <p:cNvPr id="4" name="Content Placeholder 5"/>
          <p:cNvGraphicFramePr>
            <a:graphicFrameLocks/>
          </p:cNvGraphicFramePr>
          <p:nvPr>
            <p:extLst>
              <p:ext uri="{D42A27DB-BD31-4B8C-83A1-F6EECF244321}">
                <p14:modId xmlns:p14="http://schemas.microsoft.com/office/powerpoint/2010/main" val="2178815100"/>
              </p:ext>
            </p:extLst>
          </p:nvPr>
        </p:nvGraphicFramePr>
        <p:xfrm>
          <a:off x="3225592" y="423814"/>
          <a:ext cx="8788541" cy="2482264"/>
        </p:xfrm>
        <a:graphic>
          <a:graphicData uri="http://schemas.openxmlformats.org/drawingml/2006/table">
            <a:tbl>
              <a:tblPr>
                <a:tableStyleId>{5C22544A-7EE6-4342-B048-85BDC9FD1C3A}</a:tableStyleId>
              </a:tblPr>
              <a:tblGrid>
                <a:gridCol w="1450911"/>
                <a:gridCol w="1053737"/>
                <a:gridCol w="1245326"/>
                <a:gridCol w="1199368"/>
                <a:gridCol w="1279733"/>
                <a:gridCol w="1279733"/>
                <a:gridCol w="1279733"/>
              </a:tblGrid>
              <a:tr h="621215">
                <a:tc>
                  <a:txBody>
                    <a:bodyPr/>
                    <a:lstStyle/>
                    <a:p>
                      <a:pPr algn="ctr" fontAlgn="b"/>
                      <a:r>
                        <a:rPr lang="en-US" sz="2800" u="none" strike="noStrike" dirty="0">
                          <a:effectLst/>
                          <a:latin typeface="+mj-lt"/>
                        </a:rPr>
                        <a:t>SAT</a:t>
                      </a:r>
                      <a:endParaRPr lang="en-US" sz="2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fontAlgn="b"/>
                      <a:r>
                        <a:rPr lang="en-US" sz="2800" u="none" strike="noStrike" dirty="0">
                          <a:effectLst/>
                          <a:latin typeface="+mj-lt"/>
                        </a:rPr>
                        <a:t>Critical Reading</a:t>
                      </a:r>
                      <a:endParaRPr lang="en-US" sz="2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b"/>
                      <a:r>
                        <a:rPr lang="en-US" sz="2800" u="none" strike="noStrike" dirty="0">
                          <a:effectLst/>
                          <a:latin typeface="+mj-lt"/>
                        </a:rPr>
                        <a:t>Mathematics</a:t>
                      </a:r>
                      <a:endParaRPr lang="en-US" sz="2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b"/>
                      <a:r>
                        <a:rPr lang="en-US" sz="2800" u="none" strike="noStrike" dirty="0">
                          <a:effectLst/>
                          <a:latin typeface="+mj-lt"/>
                        </a:rPr>
                        <a:t>Writing</a:t>
                      </a:r>
                      <a:endParaRPr lang="en-US" sz="2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b"/>
                      <a:endParaRPr lang="en-US" sz="2800" b="0" i="0" u="none" strike="noStrike" dirty="0">
                        <a:solidFill>
                          <a:srgbClr val="000000"/>
                        </a:solidFill>
                        <a:effectLst/>
                        <a:latin typeface="+mj-lt"/>
                      </a:endParaRPr>
                    </a:p>
                  </a:txBody>
                  <a:tcPr marL="9525" marR="9525" marT="9525" marB="0" anchor="b"/>
                </a:tc>
              </a:tr>
              <a:tr h="348343">
                <a:tc>
                  <a:txBody>
                    <a:bodyPr/>
                    <a:lstStyle/>
                    <a:p>
                      <a:pPr algn="ctr" fontAlgn="b"/>
                      <a:endParaRPr lang="en-US" sz="2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l-GR" sz="2800" u="none" strike="noStrike" dirty="0">
                          <a:effectLst/>
                          <a:latin typeface="+mj-lt"/>
                        </a:rPr>
                        <a:t>μ</a:t>
                      </a:r>
                      <a:endParaRPr lang="el-GR" sz="28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l-GR" sz="2800" u="none" strike="noStrike" dirty="0">
                          <a:effectLst/>
                          <a:latin typeface="+mj-lt"/>
                        </a:rPr>
                        <a:t>σ</a:t>
                      </a:r>
                      <a:endParaRPr lang="el-GR" sz="28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l-GR" sz="2800" u="none" strike="noStrike" dirty="0">
                          <a:effectLst/>
                          <a:latin typeface="+mj-lt"/>
                        </a:rPr>
                        <a:t>μ</a:t>
                      </a:r>
                      <a:endParaRPr lang="el-GR" sz="28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l-GR" sz="2800" u="none" strike="noStrike" dirty="0">
                          <a:effectLst/>
                          <a:latin typeface="+mj-lt"/>
                        </a:rPr>
                        <a:t>σ</a:t>
                      </a:r>
                      <a:endParaRPr lang="el-GR" sz="28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l-GR" sz="2800" u="none" strike="noStrike" dirty="0">
                          <a:effectLst/>
                          <a:latin typeface="+mj-lt"/>
                        </a:rPr>
                        <a:t>μ</a:t>
                      </a:r>
                      <a:endParaRPr lang="el-GR" sz="28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l-GR" sz="2800" u="none" strike="noStrike" dirty="0">
                          <a:effectLst/>
                          <a:latin typeface="+mj-lt"/>
                        </a:rPr>
                        <a:t>σ</a:t>
                      </a:r>
                      <a:endParaRPr lang="el-GR" sz="28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87581">
                <a:tc>
                  <a:txBody>
                    <a:bodyPr/>
                    <a:lstStyle/>
                    <a:p>
                      <a:pPr algn="ctr" fontAlgn="b"/>
                      <a:r>
                        <a:rPr lang="en-US" sz="2800" u="none" strike="noStrike">
                          <a:effectLst/>
                          <a:latin typeface="+mj-lt"/>
                        </a:rPr>
                        <a:t>Males</a:t>
                      </a:r>
                      <a:endParaRPr lang="en-US" sz="2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800" u="none" strike="noStrike" dirty="0">
                          <a:effectLst/>
                          <a:latin typeface="+mj-lt"/>
                        </a:rPr>
                        <a:t>498</a:t>
                      </a:r>
                      <a:endParaRPr lang="en-US" sz="2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800" u="none" strike="noStrike" dirty="0">
                          <a:effectLst/>
                          <a:latin typeface="+mj-lt"/>
                        </a:rPr>
                        <a:t>116</a:t>
                      </a:r>
                      <a:endParaRPr lang="en-US" sz="2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800" u="none" strike="noStrike" dirty="0">
                          <a:effectLst/>
                          <a:latin typeface="+mj-lt"/>
                        </a:rPr>
                        <a:t>532</a:t>
                      </a:r>
                      <a:endParaRPr lang="en-US" sz="2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800" u="none" strike="noStrike" dirty="0">
                          <a:effectLst/>
                          <a:latin typeface="+mj-lt"/>
                        </a:rPr>
                        <a:t>119</a:t>
                      </a:r>
                      <a:endParaRPr lang="en-US" sz="2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800" u="none" strike="noStrike">
                          <a:effectLst/>
                          <a:latin typeface="+mj-lt"/>
                        </a:rPr>
                        <a:t>481</a:t>
                      </a:r>
                      <a:endParaRPr lang="en-US" sz="2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800" u="none" strike="noStrike" dirty="0">
                          <a:effectLst/>
                          <a:latin typeface="+mj-lt"/>
                        </a:rPr>
                        <a:t>115</a:t>
                      </a:r>
                      <a:endParaRPr lang="en-US" sz="2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5473">
                <a:tc>
                  <a:txBody>
                    <a:bodyPr/>
                    <a:lstStyle/>
                    <a:p>
                      <a:pPr algn="ctr" fontAlgn="b"/>
                      <a:r>
                        <a:rPr lang="en-US" sz="2800" u="none" strike="noStrike" dirty="0">
                          <a:effectLst/>
                          <a:latin typeface="+mj-lt"/>
                        </a:rPr>
                        <a:t>Females</a:t>
                      </a:r>
                      <a:endParaRPr lang="en-US" sz="2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800" u="none" strike="noStrike">
                          <a:effectLst/>
                          <a:latin typeface="+mj-lt"/>
                        </a:rPr>
                        <a:t>493</a:t>
                      </a:r>
                      <a:endParaRPr lang="en-US" sz="2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800" u="none" strike="noStrike">
                          <a:effectLst/>
                          <a:latin typeface="+mj-lt"/>
                        </a:rPr>
                        <a:t>112</a:t>
                      </a:r>
                      <a:endParaRPr lang="en-US" sz="2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800" u="none" strike="noStrike" dirty="0">
                          <a:effectLst/>
                          <a:latin typeface="+mj-lt"/>
                        </a:rPr>
                        <a:t>499</a:t>
                      </a:r>
                      <a:endParaRPr lang="en-US" sz="2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800" u="none" strike="noStrike">
                          <a:effectLst/>
                          <a:latin typeface="+mj-lt"/>
                        </a:rPr>
                        <a:t>113</a:t>
                      </a:r>
                      <a:endParaRPr lang="en-US" sz="2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800" u="none" strike="noStrike">
                          <a:effectLst/>
                          <a:latin typeface="+mj-lt"/>
                        </a:rPr>
                        <a:t>494</a:t>
                      </a:r>
                      <a:endParaRPr lang="en-US" sz="2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800" u="none" strike="noStrike" dirty="0">
                          <a:effectLst/>
                          <a:latin typeface="+mj-lt"/>
                        </a:rPr>
                        <a:t>112</a:t>
                      </a:r>
                      <a:endParaRPr lang="en-US" sz="2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75375065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677333" y="2987040"/>
            <a:ext cx="9703283" cy="3535680"/>
          </a:xfrm>
        </p:spPr>
        <p:txBody>
          <a:bodyPr>
            <a:normAutofit fontScale="92500" lnSpcReduction="10000"/>
          </a:bodyPr>
          <a:lstStyle/>
          <a:p>
            <a:r>
              <a:rPr lang="en-US" sz="2800" dirty="0" smtClean="0"/>
              <a:t>What is the percent of females who scored between 500 and 600 in critical reading?</a:t>
            </a:r>
          </a:p>
          <a:p>
            <a:r>
              <a:rPr lang="en-US" sz="2800" dirty="0" smtClean="0"/>
              <a:t>What is the percent of males who scored between 550 and 600 in writing?</a:t>
            </a:r>
          </a:p>
          <a:p>
            <a:r>
              <a:rPr lang="en-US" sz="2800" dirty="0" smtClean="0"/>
              <a:t>What is the percent of females who scored between 400 and 600 in math?</a:t>
            </a:r>
          </a:p>
          <a:p>
            <a:r>
              <a:rPr lang="en-US" sz="2800" dirty="0" smtClean="0"/>
              <a:t>What percent of males scored between 300 and 400 in critical reading?</a:t>
            </a:r>
          </a:p>
        </p:txBody>
      </p:sp>
      <p:graphicFrame>
        <p:nvGraphicFramePr>
          <p:cNvPr id="5" name="Content Placeholder 5"/>
          <p:cNvGraphicFramePr>
            <a:graphicFrameLocks/>
          </p:cNvGraphicFramePr>
          <p:nvPr>
            <p:extLst>
              <p:ext uri="{D42A27DB-BD31-4B8C-83A1-F6EECF244321}">
                <p14:modId xmlns:p14="http://schemas.microsoft.com/office/powerpoint/2010/main" val="1455575436"/>
              </p:ext>
            </p:extLst>
          </p:nvPr>
        </p:nvGraphicFramePr>
        <p:xfrm>
          <a:off x="3225592" y="423814"/>
          <a:ext cx="8788541" cy="2482264"/>
        </p:xfrm>
        <a:graphic>
          <a:graphicData uri="http://schemas.openxmlformats.org/drawingml/2006/table">
            <a:tbl>
              <a:tblPr>
                <a:tableStyleId>{5C22544A-7EE6-4342-B048-85BDC9FD1C3A}</a:tableStyleId>
              </a:tblPr>
              <a:tblGrid>
                <a:gridCol w="1450911"/>
                <a:gridCol w="1053737"/>
                <a:gridCol w="1245326"/>
                <a:gridCol w="1199368"/>
                <a:gridCol w="1279733"/>
                <a:gridCol w="1279733"/>
                <a:gridCol w="1279733"/>
              </a:tblGrid>
              <a:tr h="621215">
                <a:tc>
                  <a:txBody>
                    <a:bodyPr/>
                    <a:lstStyle/>
                    <a:p>
                      <a:pPr algn="ctr" fontAlgn="b"/>
                      <a:r>
                        <a:rPr lang="en-US" sz="2800" u="none" strike="noStrike" dirty="0">
                          <a:effectLst/>
                          <a:latin typeface="+mj-lt"/>
                        </a:rPr>
                        <a:t>SAT</a:t>
                      </a:r>
                      <a:endParaRPr lang="en-US" sz="2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fontAlgn="b"/>
                      <a:r>
                        <a:rPr lang="en-US" sz="2800" u="none" strike="noStrike" dirty="0">
                          <a:effectLst/>
                          <a:latin typeface="+mj-lt"/>
                        </a:rPr>
                        <a:t>Critical Reading</a:t>
                      </a:r>
                      <a:endParaRPr lang="en-US" sz="2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b"/>
                      <a:r>
                        <a:rPr lang="en-US" sz="2800" u="none" strike="noStrike" dirty="0">
                          <a:effectLst/>
                          <a:latin typeface="+mj-lt"/>
                        </a:rPr>
                        <a:t>Mathematics</a:t>
                      </a:r>
                      <a:endParaRPr lang="en-US" sz="2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b"/>
                      <a:r>
                        <a:rPr lang="en-US" sz="2800" u="none" strike="noStrike" dirty="0">
                          <a:effectLst/>
                          <a:latin typeface="+mj-lt"/>
                        </a:rPr>
                        <a:t>Writing</a:t>
                      </a:r>
                      <a:endParaRPr lang="en-US" sz="2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b"/>
                      <a:endParaRPr lang="en-US" sz="2800" b="0" i="0" u="none" strike="noStrike" dirty="0">
                        <a:solidFill>
                          <a:srgbClr val="000000"/>
                        </a:solidFill>
                        <a:effectLst/>
                        <a:latin typeface="+mj-lt"/>
                      </a:endParaRPr>
                    </a:p>
                  </a:txBody>
                  <a:tcPr marL="9525" marR="9525" marT="9525" marB="0" anchor="b"/>
                </a:tc>
              </a:tr>
              <a:tr h="348343">
                <a:tc>
                  <a:txBody>
                    <a:bodyPr/>
                    <a:lstStyle/>
                    <a:p>
                      <a:pPr algn="ctr" fontAlgn="b"/>
                      <a:endParaRPr lang="en-US" sz="2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l-GR" sz="2800" u="none" strike="noStrike" dirty="0">
                          <a:effectLst/>
                          <a:latin typeface="+mj-lt"/>
                        </a:rPr>
                        <a:t>μ</a:t>
                      </a:r>
                      <a:endParaRPr lang="el-GR" sz="28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l-GR" sz="2800" u="none" strike="noStrike" dirty="0">
                          <a:effectLst/>
                          <a:latin typeface="+mj-lt"/>
                        </a:rPr>
                        <a:t>σ</a:t>
                      </a:r>
                      <a:endParaRPr lang="el-GR" sz="28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l-GR" sz="2800" u="none" strike="noStrike" dirty="0">
                          <a:effectLst/>
                          <a:latin typeface="+mj-lt"/>
                        </a:rPr>
                        <a:t>μ</a:t>
                      </a:r>
                      <a:endParaRPr lang="el-GR" sz="28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l-GR" sz="2800" u="none" strike="noStrike" dirty="0">
                          <a:effectLst/>
                          <a:latin typeface="+mj-lt"/>
                        </a:rPr>
                        <a:t>σ</a:t>
                      </a:r>
                      <a:endParaRPr lang="el-GR" sz="28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l-GR" sz="2800" u="none" strike="noStrike" dirty="0">
                          <a:effectLst/>
                          <a:latin typeface="+mj-lt"/>
                        </a:rPr>
                        <a:t>μ</a:t>
                      </a:r>
                      <a:endParaRPr lang="el-GR" sz="28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l-GR" sz="2800" u="none" strike="noStrike" dirty="0">
                          <a:effectLst/>
                          <a:latin typeface="+mj-lt"/>
                        </a:rPr>
                        <a:t>σ</a:t>
                      </a:r>
                      <a:endParaRPr lang="el-GR" sz="28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87581">
                <a:tc>
                  <a:txBody>
                    <a:bodyPr/>
                    <a:lstStyle/>
                    <a:p>
                      <a:pPr algn="ctr" fontAlgn="b"/>
                      <a:r>
                        <a:rPr lang="en-US" sz="2800" u="none" strike="noStrike">
                          <a:effectLst/>
                          <a:latin typeface="+mj-lt"/>
                        </a:rPr>
                        <a:t>Males</a:t>
                      </a:r>
                      <a:endParaRPr lang="en-US" sz="2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800" u="none" strike="noStrike" dirty="0">
                          <a:effectLst/>
                          <a:latin typeface="+mj-lt"/>
                        </a:rPr>
                        <a:t>498</a:t>
                      </a:r>
                      <a:endParaRPr lang="en-US" sz="2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800" u="none" strike="noStrike" dirty="0">
                          <a:effectLst/>
                          <a:latin typeface="+mj-lt"/>
                        </a:rPr>
                        <a:t>116</a:t>
                      </a:r>
                      <a:endParaRPr lang="en-US" sz="2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800" u="none" strike="noStrike" dirty="0">
                          <a:effectLst/>
                          <a:latin typeface="+mj-lt"/>
                        </a:rPr>
                        <a:t>532</a:t>
                      </a:r>
                      <a:endParaRPr lang="en-US" sz="2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800" u="none" strike="noStrike" dirty="0">
                          <a:effectLst/>
                          <a:latin typeface="+mj-lt"/>
                        </a:rPr>
                        <a:t>119</a:t>
                      </a:r>
                      <a:endParaRPr lang="en-US" sz="2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800" u="none" strike="noStrike">
                          <a:effectLst/>
                          <a:latin typeface="+mj-lt"/>
                        </a:rPr>
                        <a:t>481</a:t>
                      </a:r>
                      <a:endParaRPr lang="en-US" sz="2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800" u="none" strike="noStrike" dirty="0">
                          <a:effectLst/>
                          <a:latin typeface="+mj-lt"/>
                        </a:rPr>
                        <a:t>115</a:t>
                      </a:r>
                      <a:endParaRPr lang="en-US" sz="2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5473">
                <a:tc>
                  <a:txBody>
                    <a:bodyPr/>
                    <a:lstStyle/>
                    <a:p>
                      <a:pPr algn="ctr" fontAlgn="b"/>
                      <a:r>
                        <a:rPr lang="en-US" sz="2800" u="none" strike="noStrike" dirty="0">
                          <a:effectLst/>
                          <a:latin typeface="+mj-lt"/>
                        </a:rPr>
                        <a:t>Females</a:t>
                      </a:r>
                      <a:endParaRPr lang="en-US" sz="2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800" u="none" strike="noStrike">
                          <a:effectLst/>
                          <a:latin typeface="+mj-lt"/>
                        </a:rPr>
                        <a:t>493</a:t>
                      </a:r>
                      <a:endParaRPr lang="en-US" sz="2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800" u="none" strike="noStrike">
                          <a:effectLst/>
                          <a:latin typeface="+mj-lt"/>
                        </a:rPr>
                        <a:t>112</a:t>
                      </a:r>
                      <a:endParaRPr lang="en-US" sz="2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800" u="none" strike="noStrike" dirty="0">
                          <a:effectLst/>
                          <a:latin typeface="+mj-lt"/>
                        </a:rPr>
                        <a:t>499</a:t>
                      </a:r>
                      <a:endParaRPr lang="en-US" sz="2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800" u="none" strike="noStrike">
                          <a:effectLst/>
                          <a:latin typeface="+mj-lt"/>
                        </a:rPr>
                        <a:t>113</a:t>
                      </a:r>
                      <a:endParaRPr lang="en-US" sz="2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800" u="none" strike="noStrike">
                          <a:effectLst/>
                          <a:latin typeface="+mj-lt"/>
                        </a:rPr>
                        <a:t>494</a:t>
                      </a:r>
                      <a:endParaRPr lang="en-US" sz="2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800" u="none" strike="noStrike" dirty="0">
                          <a:effectLst/>
                          <a:latin typeface="+mj-lt"/>
                        </a:rPr>
                        <a:t>112</a:t>
                      </a:r>
                      <a:endParaRPr lang="en-US" sz="2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76248468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677334" y="3039291"/>
            <a:ext cx="9720700" cy="3396343"/>
          </a:xfrm>
        </p:spPr>
        <p:txBody>
          <a:bodyPr>
            <a:normAutofit/>
          </a:bodyPr>
          <a:lstStyle/>
          <a:p>
            <a:r>
              <a:rPr lang="en-US" sz="2800" dirty="0" smtClean="0"/>
              <a:t>What percent of male students scored above a 700 in math?</a:t>
            </a:r>
          </a:p>
          <a:p>
            <a:r>
              <a:rPr lang="en-US" sz="2800" dirty="0" smtClean="0"/>
              <a:t>What percent of females scored above a 600 in reading?</a:t>
            </a:r>
          </a:p>
          <a:p>
            <a:r>
              <a:rPr lang="en-US" sz="2800" dirty="0" smtClean="0"/>
              <a:t>Draw a 68-95-99.7 curve for male’s critical reading.</a:t>
            </a:r>
            <a:endParaRPr lang="en-US" sz="2800" dirty="0"/>
          </a:p>
        </p:txBody>
      </p:sp>
      <p:graphicFrame>
        <p:nvGraphicFramePr>
          <p:cNvPr id="4" name="Content Placeholder 5"/>
          <p:cNvGraphicFramePr>
            <a:graphicFrameLocks/>
          </p:cNvGraphicFramePr>
          <p:nvPr>
            <p:extLst>
              <p:ext uri="{D42A27DB-BD31-4B8C-83A1-F6EECF244321}">
                <p14:modId xmlns:p14="http://schemas.microsoft.com/office/powerpoint/2010/main" val="1455575436"/>
              </p:ext>
            </p:extLst>
          </p:nvPr>
        </p:nvGraphicFramePr>
        <p:xfrm>
          <a:off x="3225592" y="423814"/>
          <a:ext cx="8788541" cy="2482264"/>
        </p:xfrm>
        <a:graphic>
          <a:graphicData uri="http://schemas.openxmlformats.org/drawingml/2006/table">
            <a:tbl>
              <a:tblPr>
                <a:tableStyleId>{5C22544A-7EE6-4342-B048-85BDC9FD1C3A}</a:tableStyleId>
              </a:tblPr>
              <a:tblGrid>
                <a:gridCol w="1450911"/>
                <a:gridCol w="1053737"/>
                <a:gridCol w="1245326"/>
                <a:gridCol w="1199368"/>
                <a:gridCol w="1279733"/>
                <a:gridCol w="1279733"/>
                <a:gridCol w="1279733"/>
              </a:tblGrid>
              <a:tr h="621215">
                <a:tc>
                  <a:txBody>
                    <a:bodyPr/>
                    <a:lstStyle/>
                    <a:p>
                      <a:pPr algn="ctr" fontAlgn="b"/>
                      <a:r>
                        <a:rPr lang="en-US" sz="2800" u="none" strike="noStrike" dirty="0">
                          <a:effectLst/>
                          <a:latin typeface="+mj-lt"/>
                        </a:rPr>
                        <a:t>SAT</a:t>
                      </a:r>
                      <a:endParaRPr lang="en-US" sz="2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fontAlgn="b"/>
                      <a:r>
                        <a:rPr lang="en-US" sz="2800" u="none" strike="noStrike" dirty="0">
                          <a:effectLst/>
                          <a:latin typeface="+mj-lt"/>
                        </a:rPr>
                        <a:t>Critical Reading</a:t>
                      </a:r>
                      <a:endParaRPr lang="en-US" sz="2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b"/>
                      <a:r>
                        <a:rPr lang="en-US" sz="2800" u="none" strike="noStrike" dirty="0">
                          <a:effectLst/>
                          <a:latin typeface="+mj-lt"/>
                        </a:rPr>
                        <a:t>Mathematics</a:t>
                      </a:r>
                      <a:endParaRPr lang="en-US" sz="2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b"/>
                      <a:r>
                        <a:rPr lang="en-US" sz="2800" u="none" strike="noStrike" dirty="0">
                          <a:effectLst/>
                          <a:latin typeface="+mj-lt"/>
                        </a:rPr>
                        <a:t>Writing</a:t>
                      </a:r>
                      <a:endParaRPr lang="en-US" sz="2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b"/>
                      <a:endParaRPr lang="en-US" sz="2800" b="0" i="0" u="none" strike="noStrike" dirty="0">
                        <a:solidFill>
                          <a:srgbClr val="000000"/>
                        </a:solidFill>
                        <a:effectLst/>
                        <a:latin typeface="+mj-lt"/>
                      </a:endParaRPr>
                    </a:p>
                  </a:txBody>
                  <a:tcPr marL="9525" marR="9525" marT="9525" marB="0" anchor="b"/>
                </a:tc>
              </a:tr>
              <a:tr h="348343">
                <a:tc>
                  <a:txBody>
                    <a:bodyPr/>
                    <a:lstStyle/>
                    <a:p>
                      <a:pPr algn="ctr" fontAlgn="b"/>
                      <a:endParaRPr lang="en-US" sz="2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l-GR" sz="2800" u="none" strike="noStrike" dirty="0">
                          <a:effectLst/>
                          <a:latin typeface="+mj-lt"/>
                        </a:rPr>
                        <a:t>μ</a:t>
                      </a:r>
                      <a:endParaRPr lang="el-GR" sz="28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l-GR" sz="2800" u="none" strike="noStrike" dirty="0">
                          <a:effectLst/>
                          <a:latin typeface="+mj-lt"/>
                        </a:rPr>
                        <a:t>σ</a:t>
                      </a:r>
                      <a:endParaRPr lang="el-GR" sz="28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l-GR" sz="2800" u="none" strike="noStrike" dirty="0">
                          <a:effectLst/>
                          <a:latin typeface="+mj-lt"/>
                        </a:rPr>
                        <a:t>μ</a:t>
                      </a:r>
                      <a:endParaRPr lang="el-GR" sz="28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l-GR" sz="2800" u="none" strike="noStrike" dirty="0">
                          <a:effectLst/>
                          <a:latin typeface="+mj-lt"/>
                        </a:rPr>
                        <a:t>σ</a:t>
                      </a:r>
                      <a:endParaRPr lang="el-GR" sz="28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l-GR" sz="2800" u="none" strike="noStrike" dirty="0">
                          <a:effectLst/>
                          <a:latin typeface="+mj-lt"/>
                        </a:rPr>
                        <a:t>μ</a:t>
                      </a:r>
                      <a:endParaRPr lang="el-GR" sz="28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l-GR" sz="2800" u="none" strike="noStrike" dirty="0">
                          <a:effectLst/>
                          <a:latin typeface="+mj-lt"/>
                        </a:rPr>
                        <a:t>σ</a:t>
                      </a:r>
                      <a:endParaRPr lang="el-GR" sz="28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87581">
                <a:tc>
                  <a:txBody>
                    <a:bodyPr/>
                    <a:lstStyle/>
                    <a:p>
                      <a:pPr algn="ctr" fontAlgn="b"/>
                      <a:r>
                        <a:rPr lang="en-US" sz="2800" u="none" strike="noStrike">
                          <a:effectLst/>
                          <a:latin typeface="+mj-lt"/>
                        </a:rPr>
                        <a:t>Males</a:t>
                      </a:r>
                      <a:endParaRPr lang="en-US" sz="2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800" u="none" strike="noStrike" dirty="0">
                          <a:effectLst/>
                          <a:latin typeface="+mj-lt"/>
                        </a:rPr>
                        <a:t>498</a:t>
                      </a:r>
                      <a:endParaRPr lang="en-US" sz="2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800" u="none" strike="noStrike" dirty="0">
                          <a:effectLst/>
                          <a:latin typeface="+mj-lt"/>
                        </a:rPr>
                        <a:t>116</a:t>
                      </a:r>
                      <a:endParaRPr lang="en-US" sz="2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800" u="none" strike="noStrike" dirty="0">
                          <a:effectLst/>
                          <a:latin typeface="+mj-lt"/>
                        </a:rPr>
                        <a:t>532</a:t>
                      </a:r>
                      <a:endParaRPr lang="en-US" sz="2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800" u="none" strike="noStrike" dirty="0">
                          <a:effectLst/>
                          <a:latin typeface="+mj-lt"/>
                        </a:rPr>
                        <a:t>119</a:t>
                      </a:r>
                      <a:endParaRPr lang="en-US" sz="2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800" u="none" strike="noStrike">
                          <a:effectLst/>
                          <a:latin typeface="+mj-lt"/>
                        </a:rPr>
                        <a:t>481</a:t>
                      </a:r>
                      <a:endParaRPr lang="en-US" sz="2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800" u="none" strike="noStrike" dirty="0">
                          <a:effectLst/>
                          <a:latin typeface="+mj-lt"/>
                        </a:rPr>
                        <a:t>115</a:t>
                      </a:r>
                      <a:endParaRPr lang="en-US" sz="2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5473">
                <a:tc>
                  <a:txBody>
                    <a:bodyPr/>
                    <a:lstStyle/>
                    <a:p>
                      <a:pPr algn="ctr" fontAlgn="b"/>
                      <a:r>
                        <a:rPr lang="en-US" sz="2800" u="none" strike="noStrike" dirty="0">
                          <a:effectLst/>
                          <a:latin typeface="+mj-lt"/>
                        </a:rPr>
                        <a:t>Females</a:t>
                      </a:r>
                      <a:endParaRPr lang="en-US" sz="2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800" u="none" strike="noStrike">
                          <a:effectLst/>
                          <a:latin typeface="+mj-lt"/>
                        </a:rPr>
                        <a:t>493</a:t>
                      </a:r>
                      <a:endParaRPr lang="en-US" sz="2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800" u="none" strike="noStrike">
                          <a:effectLst/>
                          <a:latin typeface="+mj-lt"/>
                        </a:rPr>
                        <a:t>112</a:t>
                      </a:r>
                      <a:endParaRPr lang="en-US" sz="2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800" u="none" strike="noStrike" dirty="0">
                          <a:effectLst/>
                          <a:latin typeface="+mj-lt"/>
                        </a:rPr>
                        <a:t>499</a:t>
                      </a:r>
                      <a:endParaRPr lang="en-US" sz="2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800" u="none" strike="noStrike">
                          <a:effectLst/>
                          <a:latin typeface="+mj-lt"/>
                        </a:rPr>
                        <a:t>113</a:t>
                      </a:r>
                      <a:endParaRPr lang="en-US" sz="2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800" u="none" strike="noStrike">
                          <a:effectLst/>
                          <a:latin typeface="+mj-lt"/>
                        </a:rPr>
                        <a:t>494</a:t>
                      </a:r>
                      <a:endParaRPr lang="en-US" sz="2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800" u="none" strike="noStrike" dirty="0">
                          <a:effectLst/>
                          <a:latin typeface="+mj-lt"/>
                        </a:rPr>
                        <a:t>112</a:t>
                      </a:r>
                      <a:endParaRPr lang="en-US" sz="2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30088500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Final Example</a:t>
            </a:r>
            <a:endParaRPr lang="en-US" dirty="0"/>
          </a:p>
        </p:txBody>
      </p:sp>
      <p:sp>
        <p:nvSpPr>
          <p:cNvPr id="3" name="Content Placeholder 2"/>
          <p:cNvSpPr>
            <a:spLocks noGrp="1"/>
          </p:cNvSpPr>
          <p:nvPr>
            <p:ph idx="1"/>
          </p:nvPr>
        </p:nvSpPr>
        <p:spPr/>
        <p:txBody>
          <a:bodyPr>
            <a:normAutofit/>
          </a:bodyPr>
          <a:lstStyle/>
          <a:p>
            <a:r>
              <a:rPr lang="en-US" sz="2800" dirty="0" smtClean="0"/>
              <a:t>A male is in the 8</a:t>
            </a:r>
            <a:r>
              <a:rPr lang="en-US" sz="2800" baseline="30000" dirty="0" smtClean="0"/>
              <a:t>th</a:t>
            </a:r>
            <a:r>
              <a:rPr lang="en-US" sz="2800" dirty="0" smtClean="0"/>
              <a:t> percentile of heights. If he is 65.5 inches tall, what is the mean height for men if the standard deviation is 2.5 inches?</a:t>
            </a:r>
          </a:p>
          <a:p>
            <a:r>
              <a:rPr lang="en-US" sz="2800" dirty="0" smtClean="0"/>
              <a:t>Mercedes is in the 67</a:t>
            </a:r>
            <a:r>
              <a:rPr lang="en-US" sz="2800" baseline="30000" dirty="0" smtClean="0"/>
              <a:t>th</a:t>
            </a:r>
            <a:r>
              <a:rPr lang="en-US" sz="2800" dirty="0" smtClean="0"/>
              <a:t> percentile of test scores. What is the mean test score if her score is an 88% and the standard deviation is 3 points?</a:t>
            </a:r>
            <a:endParaRPr lang="en-US" sz="2800" dirty="0"/>
          </a:p>
        </p:txBody>
      </p:sp>
    </p:spTree>
    <p:extLst>
      <p:ext uri="{BB962C8B-B14F-4D97-AF65-F5344CB8AC3E}">
        <p14:creationId xmlns:p14="http://schemas.microsoft.com/office/powerpoint/2010/main" val="89446392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8984" y="1169943"/>
            <a:ext cx="6096000" cy="646331"/>
          </a:xfrm>
          <a:prstGeom prst="rect">
            <a:avLst/>
          </a:prstGeom>
        </p:spPr>
        <p:txBody>
          <a:bodyPr>
            <a:spAutoFit/>
          </a:bodyPr>
          <a:lstStyle/>
          <a:p>
            <a:r>
              <a:rPr lang="en-US" dirty="0" smtClean="0"/>
              <a:t>http://openhighschoolcourses.org/mod/book/tool/print/index.php?id=197</a:t>
            </a:r>
            <a:endParaRPr lang="en-US" dirty="0"/>
          </a:p>
        </p:txBody>
      </p:sp>
      <p:sp>
        <p:nvSpPr>
          <p:cNvPr id="5" name="Rectangle 4"/>
          <p:cNvSpPr/>
          <p:nvPr/>
        </p:nvSpPr>
        <p:spPr>
          <a:xfrm>
            <a:off x="518984" y="1944300"/>
            <a:ext cx="6096000" cy="646331"/>
          </a:xfrm>
          <a:prstGeom prst="rect">
            <a:avLst/>
          </a:prstGeom>
        </p:spPr>
        <p:txBody>
          <a:bodyPr>
            <a:spAutoFit/>
          </a:bodyPr>
          <a:lstStyle/>
          <a:p>
            <a:r>
              <a:rPr lang="en-US" dirty="0" smtClean="0"/>
              <a:t>http://www.mathworksheetscenter.com/mathtips/statsareimportant.html</a:t>
            </a:r>
            <a:endParaRPr lang="en-US" dirty="0"/>
          </a:p>
        </p:txBody>
      </p:sp>
      <p:sp>
        <p:nvSpPr>
          <p:cNvPr id="6" name="TextBox 5"/>
          <p:cNvSpPr txBox="1"/>
          <p:nvPr/>
        </p:nvSpPr>
        <p:spPr>
          <a:xfrm>
            <a:off x="518984" y="345989"/>
            <a:ext cx="6061275" cy="369332"/>
          </a:xfrm>
          <a:prstGeom prst="rect">
            <a:avLst/>
          </a:prstGeom>
          <a:noFill/>
        </p:spPr>
        <p:txBody>
          <a:bodyPr wrap="none" rtlCol="0">
            <a:spAutoFit/>
          </a:bodyPr>
          <a:lstStyle/>
          <a:p>
            <a:r>
              <a:rPr lang="en-US" dirty="0" smtClean="0"/>
              <a:t>Information, definitions, and data from (among others):</a:t>
            </a:r>
            <a:endParaRPr lang="en-US" dirty="0"/>
          </a:p>
        </p:txBody>
      </p:sp>
      <p:sp>
        <p:nvSpPr>
          <p:cNvPr id="7" name="Rectangle 6"/>
          <p:cNvSpPr/>
          <p:nvPr/>
        </p:nvSpPr>
        <p:spPr>
          <a:xfrm>
            <a:off x="518984" y="2718657"/>
            <a:ext cx="5351786" cy="369332"/>
          </a:xfrm>
          <a:prstGeom prst="rect">
            <a:avLst/>
          </a:prstGeom>
        </p:spPr>
        <p:txBody>
          <a:bodyPr wrap="none">
            <a:spAutoFit/>
          </a:bodyPr>
          <a:lstStyle/>
          <a:p>
            <a:r>
              <a:rPr lang="en-US" dirty="0" smtClean="0"/>
              <a:t>http://www.merriam-webster.com/dictionary/statistics</a:t>
            </a:r>
            <a:endParaRPr lang="en-US" dirty="0"/>
          </a:p>
        </p:txBody>
      </p:sp>
      <p:sp>
        <p:nvSpPr>
          <p:cNvPr id="8" name="Rectangle 7"/>
          <p:cNvSpPr/>
          <p:nvPr/>
        </p:nvSpPr>
        <p:spPr>
          <a:xfrm>
            <a:off x="518984" y="3285437"/>
            <a:ext cx="5054782" cy="369332"/>
          </a:xfrm>
          <a:prstGeom prst="rect">
            <a:avLst/>
          </a:prstGeom>
        </p:spPr>
        <p:txBody>
          <a:bodyPr wrap="none">
            <a:spAutoFit/>
          </a:bodyPr>
          <a:lstStyle/>
          <a:p>
            <a:r>
              <a:rPr lang="en-US" dirty="0" smtClean="0"/>
              <a:t>http://www.mathsisfun.com/definitions/mean.html</a:t>
            </a:r>
            <a:endParaRPr lang="en-US" dirty="0"/>
          </a:p>
        </p:txBody>
      </p:sp>
      <p:sp>
        <p:nvSpPr>
          <p:cNvPr id="9" name="Rectangle 8"/>
          <p:cNvSpPr/>
          <p:nvPr/>
        </p:nvSpPr>
        <p:spPr>
          <a:xfrm>
            <a:off x="518984" y="3852217"/>
            <a:ext cx="4977773" cy="369332"/>
          </a:xfrm>
          <a:prstGeom prst="rect">
            <a:avLst/>
          </a:prstGeom>
        </p:spPr>
        <p:txBody>
          <a:bodyPr wrap="none">
            <a:spAutoFit/>
          </a:bodyPr>
          <a:lstStyle/>
          <a:p>
            <a:r>
              <a:rPr lang="en-US" dirty="0" smtClean="0"/>
              <a:t>http://home.avvanta.com/~math/def2.cgi?t=mode</a:t>
            </a:r>
            <a:endParaRPr lang="en-US" dirty="0"/>
          </a:p>
        </p:txBody>
      </p:sp>
      <p:sp>
        <p:nvSpPr>
          <p:cNvPr id="2" name="Rectangle 1"/>
          <p:cNvSpPr/>
          <p:nvPr/>
        </p:nvSpPr>
        <p:spPr>
          <a:xfrm>
            <a:off x="518984" y="4458726"/>
            <a:ext cx="3817712" cy="369332"/>
          </a:xfrm>
          <a:prstGeom prst="rect">
            <a:avLst/>
          </a:prstGeom>
        </p:spPr>
        <p:txBody>
          <a:bodyPr wrap="none">
            <a:spAutoFit/>
          </a:bodyPr>
          <a:lstStyle/>
          <a:p>
            <a:r>
              <a:rPr lang="en-US" dirty="0"/>
              <a:t>http://en.wikipedia.org/wiki/Pie_chart</a:t>
            </a:r>
          </a:p>
        </p:txBody>
      </p:sp>
      <p:sp>
        <p:nvSpPr>
          <p:cNvPr id="3" name="Rectangle 2"/>
          <p:cNvSpPr/>
          <p:nvPr/>
        </p:nvSpPr>
        <p:spPr>
          <a:xfrm>
            <a:off x="551172" y="5065235"/>
            <a:ext cx="3873240" cy="369332"/>
          </a:xfrm>
          <a:prstGeom prst="rect">
            <a:avLst/>
          </a:prstGeom>
        </p:spPr>
        <p:txBody>
          <a:bodyPr wrap="none">
            <a:spAutoFit/>
          </a:bodyPr>
          <a:lstStyle/>
          <a:p>
            <a:r>
              <a:rPr lang="en-US" dirty="0"/>
              <a:t>http://en.wikipedia.org/wiki/Pictogram</a:t>
            </a:r>
          </a:p>
        </p:txBody>
      </p:sp>
      <p:sp>
        <p:nvSpPr>
          <p:cNvPr id="10" name="Rectangle 9"/>
          <p:cNvSpPr/>
          <p:nvPr/>
        </p:nvSpPr>
        <p:spPr>
          <a:xfrm>
            <a:off x="518984" y="5671744"/>
            <a:ext cx="4278544" cy="369332"/>
          </a:xfrm>
          <a:prstGeom prst="rect">
            <a:avLst/>
          </a:prstGeom>
        </p:spPr>
        <p:txBody>
          <a:bodyPr wrap="none">
            <a:spAutoFit/>
          </a:bodyPr>
          <a:lstStyle/>
          <a:p>
            <a:r>
              <a:rPr lang="en-US" dirty="0"/>
              <a:t>http://www.b-eye-network.com/view/2468</a:t>
            </a:r>
          </a:p>
        </p:txBody>
      </p:sp>
      <p:sp>
        <p:nvSpPr>
          <p:cNvPr id="11" name="Rectangle 10"/>
          <p:cNvSpPr/>
          <p:nvPr/>
        </p:nvSpPr>
        <p:spPr>
          <a:xfrm>
            <a:off x="431620" y="3041776"/>
            <a:ext cx="5229509" cy="369332"/>
          </a:xfrm>
          <a:prstGeom prst="rect">
            <a:avLst/>
          </a:prstGeom>
        </p:spPr>
        <p:txBody>
          <a:bodyPr wrap="none">
            <a:spAutoFit/>
          </a:bodyPr>
          <a:lstStyle/>
          <a:p>
            <a:r>
              <a:rPr lang="en-US" dirty="0"/>
              <a:t>http://www.mathsisfun.com/definitions/median.html</a:t>
            </a:r>
          </a:p>
        </p:txBody>
      </p:sp>
      <p:sp>
        <p:nvSpPr>
          <p:cNvPr id="12" name="Rectangle 11"/>
          <p:cNvSpPr/>
          <p:nvPr/>
        </p:nvSpPr>
        <p:spPr>
          <a:xfrm>
            <a:off x="6614984" y="619467"/>
            <a:ext cx="6096000" cy="646331"/>
          </a:xfrm>
          <a:prstGeom prst="rect">
            <a:avLst/>
          </a:prstGeom>
        </p:spPr>
        <p:txBody>
          <a:bodyPr>
            <a:spAutoFit/>
          </a:bodyPr>
          <a:lstStyle/>
          <a:p>
            <a:r>
              <a:rPr lang="en-US" dirty="0"/>
              <a:t>http://www.oracle.com/technetwork/java/lai-flex-javafx-jsf-301278.html</a:t>
            </a:r>
          </a:p>
        </p:txBody>
      </p:sp>
    </p:spTree>
    <p:extLst>
      <p:ext uri="{BB962C8B-B14F-4D97-AF65-F5344CB8AC3E}">
        <p14:creationId xmlns:p14="http://schemas.microsoft.com/office/powerpoint/2010/main" val="12633768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Example 1</a:t>
            </a:r>
            <a:endParaRPr lang="en-US" sz="4800" dirty="0"/>
          </a:p>
        </p:txBody>
      </p:sp>
      <p:sp>
        <p:nvSpPr>
          <p:cNvPr id="3" name="Content Placeholder 2"/>
          <p:cNvSpPr>
            <a:spLocks noGrp="1"/>
          </p:cNvSpPr>
          <p:nvPr>
            <p:ph sz="half" idx="1"/>
          </p:nvPr>
        </p:nvSpPr>
        <p:spPr>
          <a:xfrm>
            <a:off x="1217265" y="2151880"/>
            <a:ext cx="9381066" cy="3880772"/>
          </a:xfrm>
        </p:spPr>
        <p:txBody>
          <a:bodyPr>
            <a:normAutofit/>
          </a:bodyPr>
          <a:lstStyle/>
          <a:p>
            <a:r>
              <a:rPr lang="en-US" sz="2800" dirty="0"/>
              <a:t>Ex 1:  A biologist catches 80 fish from various locations in a lake, tags </a:t>
            </a:r>
            <a:r>
              <a:rPr lang="en-US" sz="2800" dirty="0" smtClean="0"/>
              <a:t>them </a:t>
            </a:r>
            <a:r>
              <a:rPr lang="en-US" sz="2800" dirty="0"/>
              <a:t>and returns them into the lake.  A week later he catches 60 fish </a:t>
            </a:r>
            <a:r>
              <a:rPr lang="en-US" sz="2800" dirty="0" smtClean="0"/>
              <a:t>and </a:t>
            </a:r>
            <a:r>
              <a:rPr lang="en-US" sz="2800" dirty="0"/>
              <a:t>12 are tagged.  Estimate the number of fish in the lake.</a:t>
            </a:r>
          </a:p>
          <a:p>
            <a:endParaRPr lang="en-US" sz="2800" dirty="0"/>
          </a:p>
          <a:p>
            <a:endParaRPr lang="en-US" sz="2800" dirty="0"/>
          </a:p>
          <a:p>
            <a:endParaRPr lang="en-US" sz="2800" dirty="0"/>
          </a:p>
          <a:p>
            <a:endParaRPr lang="en-US" sz="2800" dirty="0"/>
          </a:p>
          <a:p>
            <a:endParaRPr lang="en-US" sz="2800" dirty="0"/>
          </a:p>
          <a:p>
            <a:endParaRPr lang="en-US" sz="2800" dirty="0"/>
          </a:p>
        </p:txBody>
      </p:sp>
    </p:spTree>
    <p:extLst>
      <p:ext uri="{BB962C8B-B14F-4D97-AF65-F5344CB8AC3E}">
        <p14:creationId xmlns:p14="http://schemas.microsoft.com/office/powerpoint/2010/main" val="36857302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You try one</a:t>
            </a:r>
            <a:endParaRPr lang="en-US" sz="4800" dirty="0"/>
          </a:p>
        </p:txBody>
      </p:sp>
      <p:sp>
        <p:nvSpPr>
          <p:cNvPr id="3" name="Content Placeholder 2"/>
          <p:cNvSpPr>
            <a:spLocks noGrp="1"/>
          </p:cNvSpPr>
          <p:nvPr>
            <p:ph sz="half" idx="1"/>
          </p:nvPr>
        </p:nvSpPr>
        <p:spPr>
          <a:xfrm>
            <a:off x="677334" y="2160589"/>
            <a:ext cx="8161866" cy="3880772"/>
          </a:xfrm>
        </p:spPr>
        <p:txBody>
          <a:bodyPr>
            <a:normAutofit/>
          </a:bodyPr>
          <a:lstStyle/>
          <a:p>
            <a:r>
              <a:rPr lang="en-US" sz="2800" dirty="0"/>
              <a:t>Ex 2:  From several locations on an island, a naturalist catches 96 </a:t>
            </a:r>
            <a:r>
              <a:rPr lang="en-US" sz="2800" dirty="0" smtClean="0"/>
              <a:t>rabbits </a:t>
            </a:r>
            <a:r>
              <a:rPr lang="en-US" sz="2800" dirty="0"/>
              <a:t>and tags and r</a:t>
            </a:r>
            <a:r>
              <a:rPr lang="en-US" sz="2800" dirty="0" smtClean="0"/>
              <a:t>eleases </a:t>
            </a:r>
            <a:r>
              <a:rPr lang="en-US" sz="2800" dirty="0"/>
              <a:t>them.  Ten days later, 120 rabbits are </a:t>
            </a:r>
            <a:br>
              <a:rPr lang="en-US" sz="2800" dirty="0"/>
            </a:br>
            <a:r>
              <a:rPr lang="en-US" sz="2800" dirty="0"/>
              <a:t>caught and 36 have </a:t>
            </a:r>
            <a:r>
              <a:rPr lang="en-US" sz="2800" dirty="0" smtClean="0"/>
              <a:t>tags.</a:t>
            </a:r>
          </a:p>
          <a:p>
            <a:pPr marL="0" indent="0">
              <a:buNone/>
            </a:pPr>
            <a:r>
              <a:rPr lang="en-US" sz="2800" dirty="0" smtClean="0"/>
              <a:t>	Estimate </a:t>
            </a:r>
            <a:r>
              <a:rPr lang="en-US" sz="2800" dirty="0"/>
              <a:t>the number of rabbits on the island.</a:t>
            </a:r>
          </a:p>
          <a:p>
            <a:endParaRPr lang="en-US" sz="2800" dirty="0"/>
          </a:p>
        </p:txBody>
      </p:sp>
    </p:spTree>
    <p:extLst>
      <p:ext uri="{BB962C8B-B14F-4D97-AF65-F5344CB8AC3E}">
        <p14:creationId xmlns:p14="http://schemas.microsoft.com/office/powerpoint/2010/main" val="34510317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94156" y="235131"/>
            <a:ext cx="8596668" cy="1320800"/>
          </a:xfrm>
        </p:spPr>
        <p:txBody>
          <a:bodyPr>
            <a:normAutofit/>
          </a:bodyPr>
          <a:lstStyle/>
          <a:p>
            <a:r>
              <a:rPr lang="en-US" sz="4800" dirty="0" smtClean="0"/>
              <a:t>Types of Experiments</a:t>
            </a:r>
          </a:p>
        </p:txBody>
      </p:sp>
      <p:sp>
        <p:nvSpPr>
          <p:cNvPr id="3" name="Content Placeholder 2"/>
          <p:cNvSpPr>
            <a:spLocks noGrp="1"/>
          </p:cNvSpPr>
          <p:nvPr>
            <p:ph idx="1"/>
          </p:nvPr>
        </p:nvSpPr>
        <p:spPr>
          <a:xfrm>
            <a:off x="877631" y="967514"/>
            <a:ext cx="8596668" cy="3880773"/>
          </a:xfrm>
        </p:spPr>
        <p:txBody>
          <a:bodyPr>
            <a:noAutofit/>
          </a:bodyPr>
          <a:lstStyle/>
          <a:p>
            <a:pPr>
              <a:defRPr/>
            </a:pPr>
            <a:r>
              <a:rPr lang="en-US" sz="2800" dirty="0" smtClean="0"/>
              <a:t>Observational Studies</a:t>
            </a:r>
          </a:p>
          <a:p>
            <a:pPr marL="850392" lvl="1" indent="-457200">
              <a:defRPr/>
            </a:pPr>
            <a:r>
              <a:rPr lang="en-US" sz="2600" dirty="0" smtClean="0"/>
              <a:t>The researcher merely observes what is happening or what has happened in the past and tries to draw conclusions based on these observations</a:t>
            </a:r>
          </a:p>
          <a:p>
            <a:pPr marL="850392" lvl="1" indent="-457200">
              <a:defRPr/>
            </a:pPr>
            <a:r>
              <a:rPr lang="en-US" sz="2600" dirty="0" smtClean="0"/>
              <a:t>No interaction with subjects, usually</a:t>
            </a:r>
          </a:p>
          <a:p>
            <a:pPr marL="850392" lvl="1" indent="-457200">
              <a:defRPr/>
            </a:pPr>
            <a:r>
              <a:rPr lang="en-US" sz="2600" dirty="0" smtClean="0"/>
              <a:t>No modifications on subjects </a:t>
            </a:r>
          </a:p>
          <a:p>
            <a:pPr marL="850392" lvl="1" indent="-457200">
              <a:defRPr/>
            </a:pPr>
            <a:r>
              <a:rPr lang="en-US" sz="2600" dirty="0" smtClean="0"/>
              <a:t>Occur in natural settings, usually</a:t>
            </a:r>
          </a:p>
          <a:p>
            <a:pPr marL="850392" lvl="1" indent="-457200">
              <a:defRPr/>
            </a:pPr>
            <a:r>
              <a:rPr lang="en-US" sz="2600" dirty="0" smtClean="0"/>
              <a:t>Can be expensive and time consuming</a:t>
            </a:r>
          </a:p>
          <a:p>
            <a:pPr marL="850392" lvl="1" indent="-457200">
              <a:defRPr/>
            </a:pPr>
            <a:r>
              <a:rPr lang="en-US" sz="2600" dirty="0" smtClean="0"/>
              <a:t>Example: </a:t>
            </a:r>
          </a:p>
          <a:p>
            <a:pPr marL="1239012" lvl="2" indent="-342900">
              <a:defRPr/>
            </a:pPr>
            <a:r>
              <a:rPr lang="en-US" sz="2400" dirty="0" smtClean="0"/>
              <a:t>Surveys---telephone, mailed questionnaire, personal interview</a:t>
            </a:r>
          </a:p>
          <a:p>
            <a:pPr marL="1353312" lvl="2" indent="-457200">
              <a:defRPr/>
            </a:pPr>
            <a:endParaRPr lang="en-US" sz="2600" dirty="0"/>
          </a:p>
        </p:txBody>
      </p:sp>
    </p:spTree>
    <p:extLst>
      <p:ext uri="{BB962C8B-B14F-4D97-AF65-F5344CB8AC3E}">
        <p14:creationId xmlns:p14="http://schemas.microsoft.com/office/powerpoint/2010/main" val="316959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down)">
                                      <p:cBhvr>
                                        <p:cTn id="16" dur="500"/>
                                        <p:tgtEl>
                                          <p:spTgt spid="3">
                                            <p:txEl>
                                              <p:pRg st="4" end="4"/>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down)">
                                      <p:cBhvr>
                                        <p:cTn id="19" dur="500"/>
                                        <p:tgtEl>
                                          <p:spTgt spid="3">
                                            <p:txEl>
                                              <p:pRg st="5" end="5"/>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wipe(down)">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22868" y="388047"/>
            <a:ext cx="8229600" cy="819150"/>
          </a:xfrm>
        </p:spPr>
        <p:txBody>
          <a:bodyPr/>
          <a:lstStyle/>
          <a:p>
            <a:r>
              <a:rPr lang="en-US" dirty="0" smtClean="0"/>
              <a:t>More on Surveys</a:t>
            </a:r>
          </a:p>
        </p:txBody>
      </p:sp>
      <p:graphicFrame>
        <p:nvGraphicFramePr>
          <p:cNvPr id="11" name="Table 10"/>
          <p:cNvGraphicFramePr>
            <a:graphicFrameLocks noGrp="1"/>
          </p:cNvGraphicFramePr>
          <p:nvPr>
            <p:extLst>
              <p:ext uri="{D42A27DB-BD31-4B8C-83A1-F6EECF244321}">
                <p14:modId xmlns:p14="http://schemas.microsoft.com/office/powerpoint/2010/main" val="658429443"/>
              </p:ext>
            </p:extLst>
          </p:nvPr>
        </p:nvGraphicFramePr>
        <p:xfrm>
          <a:off x="849439" y="1207197"/>
          <a:ext cx="9235087" cy="1116330"/>
        </p:xfrm>
        <a:graphic>
          <a:graphicData uri="http://schemas.openxmlformats.org/drawingml/2006/table">
            <a:tbl>
              <a:tblPr firstRow="1" bandRow="1">
                <a:tableStyleId>{5C22544A-7EE6-4342-B048-85BDC9FD1C3A}</a:tableStyleId>
              </a:tblPr>
              <a:tblGrid>
                <a:gridCol w="2808162"/>
                <a:gridCol w="3596572"/>
                <a:gridCol w="2830353"/>
              </a:tblGrid>
              <a:tr h="245382">
                <a:tc>
                  <a:txBody>
                    <a:bodyPr/>
                    <a:lstStyle/>
                    <a:p>
                      <a:pPr algn="l" rtl="0" fontAlgn="ctr"/>
                      <a:r>
                        <a:rPr lang="en-US" sz="1800" b="1" i="0" u="none" strike="noStrike" dirty="0">
                          <a:solidFill>
                            <a:srgbClr val="FFFFFF"/>
                          </a:solidFill>
                          <a:effectLst/>
                          <a:latin typeface="Trebuchet MS" panose="020B0603020202020204" pitchFamily="34" charset="0"/>
                        </a:rPr>
                        <a:t>Telephone </a:t>
                      </a:r>
                    </a:p>
                  </a:txBody>
                  <a:tcPr marL="9525" marR="9525" marT="9525" marB="0" anchor="ctr"/>
                </a:tc>
                <a:tc>
                  <a:txBody>
                    <a:bodyPr/>
                    <a:lstStyle/>
                    <a:p>
                      <a:pPr algn="l" rtl="0" fontAlgn="ctr"/>
                      <a:r>
                        <a:rPr lang="en-US" sz="1800" b="1" i="0" u="none" strike="noStrike" dirty="0">
                          <a:solidFill>
                            <a:srgbClr val="FFFFFF"/>
                          </a:solidFill>
                          <a:effectLst/>
                          <a:latin typeface="Trebuchet MS" panose="020B0603020202020204" pitchFamily="34" charset="0"/>
                        </a:rPr>
                        <a:t>Mailed Questionnaire</a:t>
                      </a:r>
                    </a:p>
                  </a:txBody>
                  <a:tcPr marL="9525" marR="9525" marT="9525" marB="0" anchor="ctr"/>
                </a:tc>
                <a:tc>
                  <a:txBody>
                    <a:bodyPr/>
                    <a:lstStyle/>
                    <a:p>
                      <a:pPr algn="l" rtl="0" fontAlgn="ctr"/>
                      <a:r>
                        <a:rPr lang="en-US" sz="1800" b="1" i="0" u="none" strike="noStrike" dirty="0">
                          <a:solidFill>
                            <a:srgbClr val="FFFFFF"/>
                          </a:solidFill>
                          <a:effectLst/>
                          <a:latin typeface="Trebuchet MS" panose="020B0603020202020204" pitchFamily="34" charset="0"/>
                        </a:rPr>
                        <a:t>Personal </a:t>
                      </a:r>
                      <a:r>
                        <a:rPr lang="en-US" sz="1800" b="1" i="0" u="none" strike="noStrike" dirty="0" smtClean="0">
                          <a:solidFill>
                            <a:srgbClr val="FFFFFF"/>
                          </a:solidFill>
                          <a:effectLst/>
                          <a:latin typeface="Trebuchet MS" panose="020B0603020202020204" pitchFamily="34" charset="0"/>
                        </a:rPr>
                        <a:t>Interviews</a:t>
                      </a:r>
                      <a:endParaRPr lang="en-US" sz="1800" b="1" i="0" u="none" strike="noStrike" dirty="0">
                        <a:solidFill>
                          <a:srgbClr val="FFFFFF"/>
                        </a:solidFill>
                        <a:effectLst/>
                        <a:latin typeface="Trebuchet MS" panose="020B0603020202020204" pitchFamily="34" charset="0"/>
                      </a:endParaRPr>
                    </a:p>
                  </a:txBody>
                  <a:tcPr marL="9525" marR="9525" marT="9525" marB="0" anchor="ctr"/>
                </a:tc>
              </a:tr>
              <a:tr h="391596">
                <a:tc>
                  <a:txBody>
                    <a:bodyPr/>
                    <a:lstStyle/>
                    <a:p>
                      <a:pPr algn="l" rtl="0" fontAlgn="ctr"/>
                      <a:r>
                        <a:rPr lang="en-US" sz="1800" b="0" i="0" u="none" strike="noStrike" dirty="0">
                          <a:solidFill>
                            <a:srgbClr val="000000"/>
                          </a:solidFill>
                          <a:effectLst/>
                          <a:latin typeface="Trebuchet MS" panose="020B0603020202020204" pitchFamily="34" charset="0"/>
                        </a:rPr>
                        <a:t>Subjects are more candid than if face to face</a:t>
                      </a:r>
                    </a:p>
                  </a:txBody>
                  <a:tcPr marL="9525" marR="9525" marT="9525" marB="0" anchor="ctr"/>
                </a:tc>
                <a:tc>
                  <a:txBody>
                    <a:bodyPr/>
                    <a:lstStyle/>
                    <a:p>
                      <a:pPr algn="l" rtl="0" fontAlgn="ctr"/>
                      <a:r>
                        <a:rPr lang="en-US" sz="1800" b="0" i="0" u="none" strike="noStrike" dirty="0">
                          <a:solidFill>
                            <a:srgbClr val="000000"/>
                          </a:solidFill>
                          <a:effectLst/>
                          <a:latin typeface="Trebuchet MS" panose="020B0603020202020204" pitchFamily="34" charset="0"/>
                        </a:rPr>
                        <a:t>Cover a wider geographic area than telephone or </a:t>
                      </a:r>
                      <a:r>
                        <a:rPr lang="en-US" sz="1800" b="0" i="0" u="none" strike="noStrike" dirty="0" smtClean="0">
                          <a:solidFill>
                            <a:srgbClr val="000000"/>
                          </a:solidFill>
                          <a:effectLst/>
                          <a:latin typeface="Trebuchet MS" panose="020B0603020202020204" pitchFamily="34" charset="0"/>
                        </a:rPr>
                        <a:t>personal</a:t>
                      </a:r>
                      <a:r>
                        <a:rPr lang="en-US" sz="1800" b="0" i="0" u="none" strike="noStrike" baseline="0" dirty="0" smtClean="0">
                          <a:solidFill>
                            <a:srgbClr val="000000"/>
                          </a:solidFill>
                          <a:effectLst/>
                          <a:latin typeface="Trebuchet MS" panose="020B0603020202020204" pitchFamily="34" charset="0"/>
                        </a:rPr>
                        <a:t> interview</a:t>
                      </a:r>
                      <a:endParaRPr lang="en-US" sz="1800" b="0"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l" rtl="0" fontAlgn="ctr"/>
                      <a:r>
                        <a:rPr lang="en-US" sz="1800" b="0" i="0" u="none" strike="noStrike" dirty="0">
                          <a:solidFill>
                            <a:srgbClr val="000000"/>
                          </a:solidFill>
                          <a:effectLst/>
                          <a:latin typeface="Trebuchet MS" panose="020B0603020202020204" pitchFamily="34" charset="0"/>
                        </a:rPr>
                        <a:t>Provides in-depth responses</a:t>
                      </a:r>
                    </a:p>
                  </a:txBody>
                  <a:tcPr marL="9525" marR="9525" marT="9525" marB="0" anchor="ct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193358647"/>
              </p:ext>
            </p:extLst>
          </p:nvPr>
        </p:nvGraphicFramePr>
        <p:xfrm>
          <a:off x="843326" y="4877662"/>
          <a:ext cx="9235087" cy="832485"/>
        </p:xfrm>
        <a:graphic>
          <a:graphicData uri="http://schemas.openxmlformats.org/drawingml/2006/table">
            <a:tbl>
              <a:tblPr firstRow="1" bandRow="1">
                <a:tableStyleId>{5C22544A-7EE6-4342-B048-85BDC9FD1C3A}</a:tableStyleId>
              </a:tblPr>
              <a:tblGrid>
                <a:gridCol w="2808162"/>
                <a:gridCol w="3596572"/>
                <a:gridCol w="2830353"/>
              </a:tblGrid>
              <a:tr h="781499">
                <a:tc>
                  <a:txBody>
                    <a:bodyPr/>
                    <a:lstStyle/>
                    <a:p>
                      <a:pPr algn="l" rtl="0" fontAlgn="ctr"/>
                      <a:r>
                        <a:rPr lang="en-US" sz="1800" b="0" i="0" u="none" strike="noStrike" dirty="0">
                          <a:solidFill>
                            <a:srgbClr val="000000"/>
                          </a:solidFill>
                          <a:effectLst/>
                          <a:latin typeface="Trebuchet MS" panose="020B0603020202020204" pitchFamily="34" charset="0"/>
                        </a:rPr>
                        <a:t>Tone of voice of interviewer may influence subjects’ responses</a:t>
                      </a:r>
                    </a:p>
                  </a:txBody>
                  <a:tcPr marL="9525" marR="9525" marT="9525" marB="0" anchor="ctr">
                    <a:solidFill>
                      <a:schemeClr val="tx1"/>
                    </a:solidFill>
                  </a:tcPr>
                </a:tc>
                <a:tc>
                  <a:txBody>
                    <a:bodyPr/>
                    <a:lstStyle/>
                    <a:p>
                      <a:pPr algn="l" rtl="0" fontAlgn="ctr"/>
                      <a:r>
                        <a:rPr lang="en-US" sz="1800" b="0" i="0" u="none" strike="noStrike" dirty="0" smtClean="0">
                          <a:solidFill>
                            <a:srgbClr val="000000"/>
                          </a:solidFill>
                          <a:effectLst/>
                          <a:latin typeface="Trebuchet MS" panose="020B0603020202020204" pitchFamily="34" charset="0"/>
                        </a:rPr>
                        <a:t>Subjects remain anonymous </a:t>
                      </a:r>
                      <a:endParaRPr lang="en-US" sz="1800" b="0" i="0" u="none" strike="noStrike" dirty="0">
                        <a:solidFill>
                          <a:srgbClr val="000000"/>
                        </a:solidFill>
                        <a:effectLst/>
                        <a:latin typeface="Trebuchet MS" panose="020B0603020202020204" pitchFamily="34" charset="0"/>
                      </a:endParaRPr>
                    </a:p>
                  </a:txBody>
                  <a:tcPr marL="9525" marR="9525" marT="9525" marB="0" anchor="ctr">
                    <a:solidFill>
                      <a:schemeClr val="tx1"/>
                    </a:solidFill>
                  </a:tcPr>
                </a:tc>
                <a:tc>
                  <a:txBody>
                    <a:bodyPr/>
                    <a:lstStyle/>
                    <a:p>
                      <a:pPr algn="l" rtl="0" fontAlgn="ctr"/>
                      <a:r>
                        <a:rPr lang="en-US" sz="1800" b="0" i="0" u="none" strike="noStrike" dirty="0">
                          <a:solidFill>
                            <a:srgbClr val="000000"/>
                          </a:solidFill>
                          <a:effectLst/>
                          <a:latin typeface="Trebuchet MS" panose="020B0603020202020204" pitchFamily="34" charset="0"/>
                        </a:rPr>
                        <a:t>Interviewer may be biased in his/her selection of subjects</a:t>
                      </a:r>
                    </a:p>
                  </a:txBody>
                  <a:tcPr marL="9525" marR="9525" marT="9525" marB="0" anchor="ctr">
                    <a:solidFill>
                      <a:schemeClr val="tx1"/>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4224461607"/>
              </p:ext>
            </p:extLst>
          </p:nvPr>
        </p:nvGraphicFramePr>
        <p:xfrm>
          <a:off x="843325" y="3196907"/>
          <a:ext cx="9235087" cy="1655445"/>
        </p:xfrm>
        <a:graphic>
          <a:graphicData uri="http://schemas.openxmlformats.org/drawingml/2006/table">
            <a:tbl>
              <a:tblPr firstRow="1" bandRow="1">
                <a:tableStyleId>{5C22544A-7EE6-4342-B048-85BDC9FD1C3A}</a:tableStyleId>
              </a:tblPr>
              <a:tblGrid>
                <a:gridCol w="2808162"/>
                <a:gridCol w="3596572"/>
                <a:gridCol w="2830353"/>
              </a:tblGrid>
              <a:tr h="976451">
                <a:tc>
                  <a:txBody>
                    <a:bodyPr/>
                    <a:lstStyle/>
                    <a:p>
                      <a:pPr algn="l" rtl="0" fontAlgn="ctr"/>
                      <a:r>
                        <a:rPr lang="en-US" sz="1800" b="0" i="0" u="none" strike="noStrike" dirty="0">
                          <a:solidFill>
                            <a:srgbClr val="000000"/>
                          </a:solidFill>
                          <a:effectLst/>
                          <a:latin typeface="Trebuchet MS" panose="020B0603020202020204" pitchFamily="34" charset="0"/>
                        </a:rPr>
                        <a:t>Challenge---some subjects do not have phone, will not answer when called, or hang up (refusal to participate)</a:t>
                      </a:r>
                    </a:p>
                  </a:txBody>
                  <a:tcPr marL="9525" marR="9525" marT="9525" marB="0" anchor="ctr">
                    <a:solidFill>
                      <a:schemeClr val="bg2">
                        <a:lumMod val="20000"/>
                        <a:lumOff val="80000"/>
                      </a:schemeClr>
                    </a:solidFill>
                  </a:tcPr>
                </a:tc>
                <a:tc>
                  <a:txBody>
                    <a:bodyPr/>
                    <a:lstStyle/>
                    <a:p>
                      <a:pPr algn="l" rtl="0" fontAlgn="ctr"/>
                      <a:r>
                        <a:rPr lang="en-US" sz="1800" b="0" i="0" u="none" strike="noStrike" dirty="0" smtClean="0">
                          <a:solidFill>
                            <a:srgbClr val="000000"/>
                          </a:solidFill>
                          <a:effectLst/>
                          <a:latin typeface="Trebuchet MS" panose="020B0603020202020204" pitchFamily="34" charset="0"/>
                        </a:rPr>
                        <a:t>Challenge –low number of subjects’ respond, inappropriate answers to questions, subjects have difficulty reading/understanding the questions</a:t>
                      </a:r>
                      <a:endParaRPr lang="en-US" sz="1800" b="0" i="0" u="none" strike="noStrike" dirty="0">
                        <a:solidFill>
                          <a:srgbClr val="000000"/>
                        </a:solidFill>
                        <a:effectLst/>
                        <a:latin typeface="Trebuchet MS" panose="020B0603020202020204" pitchFamily="34" charset="0"/>
                      </a:endParaRPr>
                    </a:p>
                  </a:txBody>
                  <a:tcPr marL="9525" marR="9525" marT="9525" marB="0" anchor="ctr">
                    <a:solidFill>
                      <a:schemeClr val="bg2">
                        <a:lumMod val="20000"/>
                        <a:lumOff val="80000"/>
                      </a:schemeClr>
                    </a:solidFill>
                  </a:tcPr>
                </a:tc>
                <a:tc>
                  <a:txBody>
                    <a:bodyPr/>
                    <a:lstStyle/>
                    <a:p>
                      <a:pPr algn="l" rtl="0" fontAlgn="ctr"/>
                      <a:r>
                        <a:rPr lang="en-US" sz="1800" b="0" i="0" u="none" strike="noStrike" dirty="0" smtClean="0">
                          <a:solidFill>
                            <a:srgbClr val="000000"/>
                          </a:solidFill>
                          <a:effectLst/>
                          <a:latin typeface="Trebuchet MS" panose="020B0603020202020204" pitchFamily="34" charset="0"/>
                        </a:rPr>
                        <a:t>Interviewers must be trained </a:t>
                      </a:r>
                      <a:endParaRPr lang="en-US" dirty="0"/>
                    </a:p>
                  </a:txBody>
                  <a:tcPr marL="9525" marR="9525" marT="9525" marB="0" anchor="ctr">
                    <a:solidFill>
                      <a:schemeClr val="bg2">
                        <a:lumMod val="20000"/>
                        <a:lumOff val="80000"/>
                      </a:schemeClr>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061519309"/>
              </p:ext>
            </p:extLst>
          </p:nvPr>
        </p:nvGraphicFramePr>
        <p:xfrm>
          <a:off x="843326" y="2334759"/>
          <a:ext cx="9235087" cy="832485"/>
        </p:xfrm>
        <a:graphic>
          <a:graphicData uri="http://schemas.openxmlformats.org/drawingml/2006/table">
            <a:tbl>
              <a:tblPr firstRow="1" bandRow="1">
                <a:tableStyleId>{5C22544A-7EE6-4342-B048-85BDC9FD1C3A}</a:tableStyleId>
              </a:tblPr>
              <a:tblGrid>
                <a:gridCol w="2808162"/>
                <a:gridCol w="3596572"/>
                <a:gridCol w="2830353"/>
              </a:tblGrid>
              <a:tr h="342858">
                <a:tc>
                  <a:txBody>
                    <a:bodyPr/>
                    <a:lstStyle/>
                    <a:p>
                      <a:pPr algn="l" rtl="0" fontAlgn="ctr"/>
                      <a:r>
                        <a:rPr lang="en-US" sz="1800" b="0" i="0" u="none" strike="noStrike" dirty="0">
                          <a:solidFill>
                            <a:srgbClr val="000000"/>
                          </a:solidFill>
                          <a:effectLst/>
                          <a:latin typeface="Trebuchet MS" panose="020B0603020202020204" pitchFamily="34" charset="0"/>
                        </a:rPr>
                        <a:t>Less costly than personal interviews</a:t>
                      </a:r>
                    </a:p>
                  </a:txBody>
                  <a:tcPr marL="9525" marR="9525" marT="9525" marB="0" anchor="ctr">
                    <a:solidFill>
                      <a:schemeClr val="tx1"/>
                    </a:solidFill>
                  </a:tcPr>
                </a:tc>
                <a:tc>
                  <a:txBody>
                    <a:bodyPr/>
                    <a:lstStyle/>
                    <a:p>
                      <a:pPr algn="l" rtl="0" fontAlgn="ctr"/>
                      <a:r>
                        <a:rPr lang="en-US" sz="1800" b="0" i="0" u="none" strike="noStrike" dirty="0">
                          <a:solidFill>
                            <a:srgbClr val="000000"/>
                          </a:solidFill>
                          <a:effectLst/>
                          <a:latin typeface="Trebuchet MS" panose="020B0603020202020204" pitchFamily="34" charset="0"/>
                        </a:rPr>
                        <a:t>Least costly of the three types</a:t>
                      </a:r>
                    </a:p>
                  </a:txBody>
                  <a:tcPr marL="9525" marR="9525" marT="9525" marB="0" anchor="ctr">
                    <a:solidFill>
                      <a:schemeClr val="tx1"/>
                    </a:solidFill>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Trebuchet MS" panose="020B0603020202020204" pitchFamily="34" charset="0"/>
                        </a:rPr>
                        <a:t>Most costly of the three types</a:t>
                      </a:r>
                    </a:p>
                    <a:p>
                      <a:pPr algn="l" rtl="0" fontAlgn="ctr"/>
                      <a:endParaRPr lang="en-US" sz="1800" b="0" i="0" u="none" strike="noStrike" dirty="0">
                        <a:solidFill>
                          <a:srgbClr val="000000"/>
                        </a:solidFill>
                        <a:effectLst/>
                        <a:latin typeface="Trebuchet MS" panose="020B0603020202020204" pitchFamily="34" charset="0"/>
                      </a:endParaRPr>
                    </a:p>
                  </a:txBody>
                  <a:tcPr marL="9525" marR="9525" marT="9525" marB="0" anchor="ctr">
                    <a:solidFill>
                      <a:schemeClr val="tx1"/>
                    </a:solidFill>
                  </a:tcPr>
                </a:tc>
              </a:tr>
            </a:tbl>
          </a:graphicData>
        </a:graphic>
      </p:graphicFrame>
    </p:spTree>
    <p:extLst>
      <p:ext uri="{BB962C8B-B14F-4D97-AF65-F5344CB8AC3E}">
        <p14:creationId xmlns:p14="http://schemas.microsoft.com/office/powerpoint/2010/main" val="22474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77334" y="391886"/>
            <a:ext cx="8596668" cy="1320800"/>
          </a:xfrm>
        </p:spPr>
        <p:txBody>
          <a:bodyPr>
            <a:normAutofit/>
          </a:bodyPr>
          <a:lstStyle/>
          <a:p>
            <a:r>
              <a:rPr lang="en-US" sz="4800" dirty="0" smtClean="0"/>
              <a:t>Types of Experiments</a:t>
            </a:r>
          </a:p>
        </p:txBody>
      </p:sp>
      <p:sp>
        <p:nvSpPr>
          <p:cNvPr id="3" name="Content Placeholder 2"/>
          <p:cNvSpPr>
            <a:spLocks noGrp="1"/>
          </p:cNvSpPr>
          <p:nvPr>
            <p:ph idx="1"/>
          </p:nvPr>
        </p:nvSpPr>
        <p:spPr>
          <a:xfrm>
            <a:off x="747002" y="1220063"/>
            <a:ext cx="8596668" cy="3880773"/>
          </a:xfrm>
        </p:spPr>
        <p:txBody>
          <a:bodyPr>
            <a:noAutofit/>
          </a:bodyPr>
          <a:lstStyle/>
          <a:p>
            <a:r>
              <a:rPr lang="en-US" sz="2800" dirty="0" smtClean="0"/>
              <a:t>Experimental Studies</a:t>
            </a:r>
          </a:p>
          <a:p>
            <a:pPr lvl="1"/>
            <a:r>
              <a:rPr lang="en-US" sz="2600" dirty="0" smtClean="0"/>
              <a:t>The researcher manipulates one of the variables and tries to determine how the manipulation influences other variables</a:t>
            </a:r>
          </a:p>
          <a:p>
            <a:pPr lvl="1"/>
            <a:r>
              <a:rPr lang="en-US" sz="2600" dirty="0" smtClean="0"/>
              <a:t>Interaction with subject occurs, usually</a:t>
            </a:r>
          </a:p>
          <a:p>
            <a:pPr lvl="1"/>
            <a:r>
              <a:rPr lang="en-US" sz="2600" dirty="0" smtClean="0"/>
              <a:t>Modifications on subject occurs</a:t>
            </a:r>
          </a:p>
          <a:p>
            <a:pPr lvl="1"/>
            <a:r>
              <a:rPr lang="en-US" sz="2600" dirty="0" smtClean="0"/>
              <a:t>May occur in unnatural settings (labs or classrooms)</a:t>
            </a:r>
          </a:p>
          <a:p>
            <a:pPr lvl="1"/>
            <a:r>
              <a:rPr lang="en-US" sz="2600" dirty="0" smtClean="0"/>
              <a:t>Example: </a:t>
            </a:r>
          </a:p>
          <a:p>
            <a:pPr lvl="2"/>
            <a:r>
              <a:rPr lang="en-US" sz="2400" dirty="0" smtClean="0"/>
              <a:t>Clinical trials of new medications, treatments, etc.</a:t>
            </a:r>
          </a:p>
          <a:p>
            <a:pPr lvl="1"/>
            <a:endParaRPr lang="en-US" sz="2400" dirty="0" smtClean="0"/>
          </a:p>
          <a:p>
            <a:pPr lvl="1"/>
            <a:endParaRPr lang="en-US" sz="2800" dirty="0" smtClean="0"/>
          </a:p>
        </p:txBody>
      </p:sp>
    </p:spTree>
    <p:extLst>
      <p:ext uri="{BB962C8B-B14F-4D97-AF65-F5344CB8AC3E}">
        <p14:creationId xmlns:p14="http://schemas.microsoft.com/office/powerpoint/2010/main" val="418300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down)">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a:bodyPr>
          <a:lstStyle/>
          <a:p>
            <a:r>
              <a:rPr lang="en-US" sz="4800" dirty="0" smtClean="0"/>
              <a:t>Sources of Misuse</a:t>
            </a:r>
          </a:p>
        </p:txBody>
      </p:sp>
      <p:sp>
        <p:nvSpPr>
          <p:cNvPr id="3" name="Content Placeholder 2"/>
          <p:cNvSpPr>
            <a:spLocks noGrp="1"/>
          </p:cNvSpPr>
          <p:nvPr>
            <p:ph idx="1"/>
          </p:nvPr>
        </p:nvSpPr>
        <p:spPr/>
        <p:txBody>
          <a:bodyPr>
            <a:normAutofit/>
          </a:bodyPr>
          <a:lstStyle/>
          <a:p>
            <a:r>
              <a:rPr lang="en-US" sz="2800" dirty="0" smtClean="0"/>
              <a:t>There are two main sources of misuse of statistics: </a:t>
            </a:r>
          </a:p>
          <a:p>
            <a:pPr lvl="1"/>
            <a:r>
              <a:rPr lang="en-US" sz="2600" dirty="0" smtClean="0"/>
              <a:t>An agenda on the part of a dishonest researcher </a:t>
            </a:r>
          </a:p>
          <a:p>
            <a:pPr lvl="1"/>
            <a:r>
              <a:rPr lang="en-US" sz="2600" dirty="0" smtClean="0"/>
              <a:t>Unintentional errors on part of a researcher</a:t>
            </a:r>
          </a:p>
          <a:p>
            <a:pPr lvl="2"/>
            <a:r>
              <a:rPr lang="en-US" sz="2400" dirty="0" smtClean="0"/>
              <a:t>Basically, good old fashioned mistakes</a:t>
            </a:r>
          </a:p>
        </p:txBody>
      </p:sp>
    </p:spTree>
    <p:extLst>
      <p:ext uri="{BB962C8B-B14F-4D97-AF65-F5344CB8AC3E}">
        <p14:creationId xmlns:p14="http://schemas.microsoft.com/office/powerpoint/2010/main" val="261353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0912" y="0"/>
            <a:ext cx="8596668" cy="1320800"/>
          </a:xfrm>
        </p:spPr>
        <p:txBody>
          <a:bodyPr>
            <a:normAutofit/>
          </a:bodyPr>
          <a:lstStyle/>
          <a:p>
            <a:r>
              <a:rPr lang="en-US" sz="4800" dirty="0" smtClean="0"/>
              <a:t>Misuses of Statistics</a:t>
            </a:r>
          </a:p>
        </p:txBody>
      </p:sp>
      <p:sp>
        <p:nvSpPr>
          <p:cNvPr id="3" name="Content Placeholder 2"/>
          <p:cNvSpPr>
            <a:spLocks noGrp="1"/>
          </p:cNvSpPr>
          <p:nvPr>
            <p:ph idx="1"/>
          </p:nvPr>
        </p:nvSpPr>
        <p:spPr>
          <a:xfrm>
            <a:off x="450912" y="1000035"/>
            <a:ext cx="8596668" cy="3880773"/>
          </a:xfrm>
        </p:spPr>
        <p:txBody>
          <a:bodyPr>
            <a:noAutofit/>
          </a:bodyPr>
          <a:lstStyle/>
          <a:p>
            <a:r>
              <a:rPr lang="en-US" sz="2800" dirty="0" smtClean="0"/>
              <a:t>Samples</a:t>
            </a:r>
          </a:p>
          <a:p>
            <a:pPr lvl="1"/>
            <a:r>
              <a:rPr lang="en-US" sz="2600" dirty="0" smtClean="0"/>
              <a:t>Voluntary-response sample (or self-selected sample)</a:t>
            </a:r>
          </a:p>
          <a:p>
            <a:pPr lvl="2"/>
            <a:r>
              <a:rPr lang="en-US" sz="2400" dirty="0" smtClean="0"/>
              <a:t>One in which the subjects themselves decide whether to be included---creates built-in bias</a:t>
            </a:r>
          </a:p>
          <a:p>
            <a:pPr lvl="3"/>
            <a:r>
              <a:rPr lang="en-US" sz="2200" dirty="0" smtClean="0"/>
              <a:t>Telephone call-in polls (radio)</a:t>
            </a:r>
          </a:p>
          <a:p>
            <a:pPr lvl="3"/>
            <a:r>
              <a:rPr lang="en-US" sz="2200" dirty="0" smtClean="0"/>
              <a:t>Mail-in polls</a:t>
            </a:r>
          </a:p>
          <a:p>
            <a:pPr lvl="3"/>
            <a:r>
              <a:rPr lang="en-US" sz="2200" dirty="0" smtClean="0"/>
              <a:t>Internet polls (restaurant reviews)</a:t>
            </a:r>
          </a:p>
          <a:p>
            <a:pPr lvl="1"/>
            <a:r>
              <a:rPr lang="en-US" sz="2600" dirty="0" smtClean="0"/>
              <a:t>Small Samples</a:t>
            </a:r>
          </a:p>
          <a:p>
            <a:pPr lvl="2"/>
            <a:r>
              <a:rPr lang="en-US" sz="2200" dirty="0" smtClean="0"/>
              <a:t>Too few subjects used</a:t>
            </a:r>
          </a:p>
          <a:p>
            <a:pPr lvl="1"/>
            <a:r>
              <a:rPr lang="en-US" sz="2600" dirty="0" smtClean="0"/>
              <a:t>Convenience</a:t>
            </a:r>
          </a:p>
          <a:p>
            <a:pPr lvl="2"/>
            <a:r>
              <a:rPr lang="en-US" sz="2200" dirty="0" smtClean="0"/>
              <a:t>Not representative since subjects can be easily accessed</a:t>
            </a:r>
          </a:p>
        </p:txBody>
      </p:sp>
    </p:spTree>
    <p:extLst>
      <p:ext uri="{BB962C8B-B14F-4D97-AF65-F5344CB8AC3E}">
        <p14:creationId xmlns:p14="http://schemas.microsoft.com/office/powerpoint/2010/main" val="361770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down)">
                                      <p:cBhvr>
                                        <p:cTn id="31" dur="500"/>
                                        <p:tgtEl>
                                          <p:spTgt spid="3">
                                            <p:txEl>
                                              <p:pRg st="6" end="6"/>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down)">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down)">
                                      <p:cBhvr>
                                        <p:cTn id="39" dur="500"/>
                                        <p:tgtEl>
                                          <p:spTgt spid="3">
                                            <p:txEl>
                                              <p:pRg st="8" end="8"/>
                                            </p:txEl>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wipe(down)">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dirty="0" smtClean="0"/>
              <a:t>Data Collection  &amp; Sampling Techniques </a:t>
            </a:r>
            <a:endParaRPr lang="en-US" dirty="0"/>
          </a:p>
        </p:txBody>
      </p:sp>
    </p:spTree>
    <p:extLst>
      <p:ext uri="{BB962C8B-B14F-4D97-AF65-F5344CB8AC3E}">
        <p14:creationId xmlns:p14="http://schemas.microsoft.com/office/powerpoint/2010/main" val="144081875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537997" y="174171"/>
            <a:ext cx="8596668" cy="1320800"/>
          </a:xfrm>
        </p:spPr>
        <p:txBody>
          <a:bodyPr>
            <a:normAutofit/>
          </a:bodyPr>
          <a:lstStyle/>
          <a:p>
            <a:r>
              <a:rPr lang="en-US" sz="4800" dirty="0" smtClean="0"/>
              <a:t>Misuses of Statistics</a:t>
            </a:r>
          </a:p>
        </p:txBody>
      </p:sp>
      <p:sp>
        <p:nvSpPr>
          <p:cNvPr id="3" name="Content Placeholder 2"/>
          <p:cNvSpPr>
            <a:spLocks noGrp="1"/>
          </p:cNvSpPr>
          <p:nvPr>
            <p:ph sz="half" idx="1"/>
          </p:nvPr>
        </p:nvSpPr>
        <p:spPr>
          <a:xfrm>
            <a:off x="276740" y="1087120"/>
            <a:ext cx="6330248" cy="3880772"/>
          </a:xfrm>
        </p:spPr>
        <p:txBody>
          <a:bodyPr>
            <a:noAutofit/>
          </a:bodyPr>
          <a:lstStyle/>
          <a:p>
            <a:r>
              <a:rPr lang="en-US" sz="2800" dirty="0" smtClean="0"/>
              <a:t>Graphs</a:t>
            </a:r>
          </a:p>
          <a:p>
            <a:pPr lvl="1"/>
            <a:r>
              <a:rPr lang="en-US" sz="2600" dirty="0" smtClean="0"/>
              <a:t>Can be drawn inappropriately leading to false conclusions</a:t>
            </a:r>
          </a:p>
          <a:p>
            <a:pPr lvl="2"/>
            <a:r>
              <a:rPr lang="en-US" sz="2400" dirty="0" smtClean="0"/>
              <a:t>Watch the “scales”</a:t>
            </a:r>
          </a:p>
          <a:p>
            <a:pPr lvl="2"/>
            <a:r>
              <a:rPr lang="en-US" sz="2400" dirty="0" smtClean="0"/>
              <a:t>Omission of labels or units on the axes</a:t>
            </a:r>
          </a:p>
          <a:p>
            <a:pPr lvl="2"/>
            <a:r>
              <a:rPr lang="en-US" sz="2400" dirty="0"/>
              <a:t>Exaggeration of one-dimensional increase by using a two-dimensional graph </a:t>
            </a:r>
          </a:p>
          <a:p>
            <a:pPr lvl="2"/>
            <a:endParaRPr lang="en-US" sz="2800" dirty="0" smtClean="0"/>
          </a:p>
          <a:p>
            <a:pPr lvl="1"/>
            <a:endParaRPr lang="en-US" sz="2800" dirty="0" smtClean="0"/>
          </a:p>
        </p:txBody>
      </p:sp>
      <p:pic>
        <p:nvPicPr>
          <p:cNvPr id="25604" name="Picture 1071" descr="01_01"/>
          <p:cNvPicPr>
            <a:picLocks noGrp="1" noChangeAspect="1" noChangeArrowheads="1"/>
          </p:cNvPicPr>
          <p:nvPr>
            <p:ph sz="half" idx="2"/>
          </p:nvPr>
        </p:nvPicPr>
        <p:blipFill>
          <a:blip r:embed="rId2" cstate="print"/>
          <a:stretch>
            <a:fillRect/>
          </a:stretch>
        </p:blipFill>
        <p:spPr>
          <a:xfrm>
            <a:off x="7677151" y="1792650"/>
            <a:ext cx="3749675" cy="3175242"/>
          </a:xfrm>
          <a:noFill/>
        </p:spPr>
      </p:pic>
    </p:spTree>
    <p:extLst>
      <p:ext uri="{BB962C8B-B14F-4D97-AF65-F5344CB8AC3E}">
        <p14:creationId xmlns:p14="http://schemas.microsoft.com/office/powerpoint/2010/main" val="361220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4"/>
          <p:cNvSpPr>
            <a:spLocks noGrp="1"/>
          </p:cNvSpPr>
          <p:nvPr>
            <p:ph type="title"/>
          </p:nvPr>
        </p:nvSpPr>
        <p:spPr/>
        <p:txBody>
          <a:bodyPr/>
          <a:lstStyle/>
          <a:p>
            <a:endParaRPr lang="en-US" dirty="0" smtClean="0"/>
          </a:p>
        </p:txBody>
      </p:sp>
      <p:pic>
        <p:nvPicPr>
          <p:cNvPr id="26627" name="Content Placeholder 6" descr="01_02"/>
          <p:cNvPicPr>
            <a:picLocks noGrp="1" noChangeAspect="1" noChangeArrowheads="1"/>
          </p:cNvPicPr>
          <p:nvPr>
            <p:ph idx="1"/>
          </p:nvPr>
        </p:nvPicPr>
        <p:blipFill>
          <a:blip r:embed="rId2"/>
          <a:stretch>
            <a:fillRect/>
          </a:stretch>
        </p:blipFill>
        <p:spPr>
          <a:xfrm>
            <a:off x="1089468" y="609600"/>
            <a:ext cx="7772400" cy="4522516"/>
          </a:xfrm>
          <a:noFill/>
        </p:spPr>
      </p:pic>
      <p:sp>
        <p:nvSpPr>
          <p:cNvPr id="2" name="Rectangle 1"/>
          <p:cNvSpPr/>
          <p:nvPr/>
        </p:nvSpPr>
        <p:spPr>
          <a:xfrm>
            <a:off x="-123458" y="5430397"/>
            <a:ext cx="10029457" cy="954107"/>
          </a:xfrm>
          <a:prstGeom prst="rect">
            <a:avLst/>
          </a:prstGeom>
        </p:spPr>
        <p:txBody>
          <a:bodyPr wrap="square">
            <a:spAutoFit/>
          </a:bodyPr>
          <a:lstStyle/>
          <a:p>
            <a:pPr lvl="2"/>
            <a:r>
              <a:rPr lang="en-US" sz="2800" dirty="0"/>
              <a:t>Exaggeration of one-dimensional increase by using a two-dimensional graph </a:t>
            </a:r>
          </a:p>
        </p:txBody>
      </p:sp>
    </p:spTree>
    <p:extLst>
      <p:ext uri="{BB962C8B-B14F-4D97-AF65-F5344CB8AC3E}">
        <p14:creationId xmlns:p14="http://schemas.microsoft.com/office/powerpoint/2010/main" val="681922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ormAutofit/>
          </a:bodyPr>
          <a:lstStyle/>
          <a:p>
            <a:r>
              <a:rPr lang="en-US" sz="4800" dirty="0" smtClean="0"/>
              <a:t>Misuses of Statistics</a:t>
            </a:r>
          </a:p>
        </p:txBody>
      </p:sp>
      <p:sp>
        <p:nvSpPr>
          <p:cNvPr id="3" name="Content Placeholder 2"/>
          <p:cNvSpPr>
            <a:spLocks noGrp="1"/>
          </p:cNvSpPr>
          <p:nvPr>
            <p:ph idx="1"/>
          </p:nvPr>
        </p:nvSpPr>
        <p:spPr/>
        <p:txBody>
          <a:bodyPr>
            <a:noAutofit/>
          </a:bodyPr>
          <a:lstStyle/>
          <a:p>
            <a:r>
              <a:rPr lang="en-US" sz="2800" dirty="0" smtClean="0"/>
              <a:t>Survey Questions</a:t>
            </a:r>
          </a:p>
          <a:p>
            <a:pPr lvl="1"/>
            <a:r>
              <a:rPr lang="en-US" sz="2600" dirty="0" smtClean="0"/>
              <a:t>Loaded Questions---unintentional wording to elicit a desired response</a:t>
            </a:r>
          </a:p>
          <a:p>
            <a:pPr lvl="1"/>
            <a:r>
              <a:rPr lang="en-US" sz="2600" dirty="0" smtClean="0"/>
              <a:t>Order of Questions</a:t>
            </a:r>
          </a:p>
          <a:p>
            <a:pPr lvl="1"/>
            <a:r>
              <a:rPr lang="en-US" sz="2600" dirty="0" smtClean="0"/>
              <a:t>Nonresponse (Refusal)—subject refuses to answer questions</a:t>
            </a:r>
          </a:p>
          <a:p>
            <a:pPr lvl="1"/>
            <a:r>
              <a:rPr lang="en-US" sz="2600" dirty="0" smtClean="0"/>
              <a:t>Self-Interest ---Sponsor of the survey could enjoy monetary gains from the results</a:t>
            </a:r>
          </a:p>
          <a:p>
            <a:pPr lvl="1">
              <a:buFont typeface="Wingdings 2" pitchFamily="18" charset="2"/>
              <a:buNone/>
            </a:pPr>
            <a:endParaRPr lang="en-US" sz="2600" dirty="0" smtClean="0"/>
          </a:p>
        </p:txBody>
      </p:sp>
    </p:spTree>
    <p:extLst>
      <p:ext uri="{BB962C8B-B14F-4D97-AF65-F5344CB8AC3E}">
        <p14:creationId xmlns:p14="http://schemas.microsoft.com/office/powerpoint/2010/main" val="21093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77037" y="139337"/>
            <a:ext cx="8596668" cy="1320800"/>
          </a:xfrm>
        </p:spPr>
        <p:txBody>
          <a:bodyPr>
            <a:normAutofit/>
          </a:bodyPr>
          <a:lstStyle/>
          <a:p>
            <a:r>
              <a:rPr lang="en-US" sz="4800" dirty="0" smtClean="0"/>
              <a:t>Misuses of Statistics</a:t>
            </a:r>
          </a:p>
        </p:txBody>
      </p:sp>
      <p:sp>
        <p:nvSpPr>
          <p:cNvPr id="3" name="Content Placeholder 2"/>
          <p:cNvSpPr>
            <a:spLocks noGrp="1"/>
          </p:cNvSpPr>
          <p:nvPr>
            <p:ph idx="1"/>
          </p:nvPr>
        </p:nvSpPr>
        <p:spPr>
          <a:xfrm>
            <a:off x="477037" y="1028474"/>
            <a:ext cx="8596668" cy="3880773"/>
          </a:xfrm>
        </p:spPr>
        <p:txBody>
          <a:bodyPr>
            <a:noAutofit/>
          </a:bodyPr>
          <a:lstStyle/>
          <a:p>
            <a:r>
              <a:rPr lang="en-US" sz="2800" dirty="0" smtClean="0"/>
              <a:t>Missing Data (Partial Pictures)</a:t>
            </a:r>
          </a:p>
          <a:p>
            <a:pPr lvl="1"/>
            <a:r>
              <a:rPr lang="en-US" sz="2600" dirty="0" smtClean="0"/>
              <a:t>Detached Statistics ---no comparison is made </a:t>
            </a:r>
          </a:p>
          <a:p>
            <a:pPr lvl="1"/>
            <a:r>
              <a:rPr lang="en-US" sz="2600" dirty="0" smtClean="0"/>
              <a:t>Percentages --</a:t>
            </a:r>
          </a:p>
          <a:p>
            <a:r>
              <a:rPr lang="en-US" sz="2800" dirty="0" smtClean="0"/>
              <a:t>Precise Numbers </a:t>
            </a:r>
          </a:p>
          <a:p>
            <a:pPr lvl="1"/>
            <a:r>
              <a:rPr lang="en-US" sz="2600" dirty="0" smtClean="0"/>
              <a:t>People believe this implies accuracy</a:t>
            </a:r>
          </a:p>
          <a:p>
            <a:r>
              <a:rPr lang="en-US" sz="2800" dirty="0" smtClean="0"/>
              <a:t>Implied Connections</a:t>
            </a:r>
          </a:p>
          <a:p>
            <a:pPr lvl="1"/>
            <a:r>
              <a:rPr lang="en-US" sz="2600" dirty="0" smtClean="0"/>
              <a:t>Correlation and Causality –when we find a statistical association between two variables, we cannot conclude that one of the variables is the cause of (or directly affects) the other variable </a:t>
            </a:r>
          </a:p>
        </p:txBody>
      </p:sp>
    </p:spTree>
    <p:extLst>
      <p:ext uri="{BB962C8B-B14F-4D97-AF65-F5344CB8AC3E}">
        <p14:creationId xmlns:p14="http://schemas.microsoft.com/office/powerpoint/2010/main" val="43413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down)">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Misused Statistics in the News</a:t>
            </a:r>
            <a:endParaRPr lang="en-US" sz="4800" dirty="0"/>
          </a:p>
        </p:txBody>
      </p:sp>
      <p:sp>
        <p:nvSpPr>
          <p:cNvPr id="3" name="Content Placeholder 2"/>
          <p:cNvSpPr>
            <a:spLocks noGrp="1"/>
          </p:cNvSpPr>
          <p:nvPr>
            <p:ph idx="1"/>
          </p:nvPr>
        </p:nvSpPr>
        <p:spPr/>
        <p:txBody>
          <a:bodyPr>
            <a:normAutofit/>
          </a:bodyPr>
          <a:lstStyle/>
          <a:p>
            <a:r>
              <a:rPr lang="en-US" sz="2800" u="sng" dirty="0">
                <a:hlinkClick r:id="rId2"/>
              </a:rPr>
              <a:t>http://</a:t>
            </a:r>
            <a:r>
              <a:rPr lang="en-US" sz="2800" u="sng" dirty="0" smtClean="0">
                <a:hlinkClick r:id="rId2"/>
              </a:rPr>
              <a:t>www.businessinsider.com/fox-news-charts-tricks-data-2012-11</a:t>
            </a:r>
            <a:endParaRPr lang="en-US" sz="2800" u="sng" dirty="0" smtClean="0"/>
          </a:p>
          <a:p>
            <a:endParaRPr lang="en-US" sz="2800" dirty="0"/>
          </a:p>
        </p:txBody>
      </p:sp>
    </p:spTree>
    <p:extLst>
      <p:ext uri="{BB962C8B-B14F-4D97-AF65-F5344CB8AC3E}">
        <p14:creationId xmlns:p14="http://schemas.microsoft.com/office/powerpoint/2010/main" val="13819042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Pie</a:t>
            </a:r>
            <a:r>
              <a:rPr lang="en-US" sz="4800" dirty="0"/>
              <a:t>, Pictogram, Stem and </a:t>
            </a:r>
            <a:r>
              <a:rPr lang="en-US" sz="4800" dirty="0" smtClean="0"/>
              <a:t>Leaf, Dot Plot</a:t>
            </a:r>
            <a:r>
              <a:rPr lang="en-US" sz="4800" dirty="0"/>
              <a:t/>
            </a:r>
            <a:br>
              <a:rPr lang="en-US" sz="4800" dirty="0"/>
            </a:br>
            <a:endParaRPr lang="en-US" sz="4800" dirty="0"/>
          </a:p>
        </p:txBody>
      </p:sp>
      <p:sp>
        <p:nvSpPr>
          <p:cNvPr id="3" name="Content Placeholder 2"/>
          <p:cNvSpPr>
            <a:spLocks noGrp="1"/>
          </p:cNvSpPr>
          <p:nvPr>
            <p:ph idx="1"/>
          </p:nvPr>
        </p:nvSpPr>
        <p:spPr/>
        <p:txBody>
          <a:bodyPr>
            <a:normAutofit/>
          </a:bodyPr>
          <a:lstStyle/>
          <a:p>
            <a:r>
              <a:rPr lang="en-US" sz="2800" dirty="0" smtClean="0">
                <a:latin typeface="+mj-lt"/>
              </a:rPr>
              <a:t>What do you think each type of graph looks like?</a:t>
            </a:r>
          </a:p>
        </p:txBody>
      </p:sp>
    </p:spTree>
    <p:extLst>
      <p:ext uri="{BB962C8B-B14F-4D97-AF65-F5344CB8AC3E}">
        <p14:creationId xmlns:p14="http://schemas.microsoft.com/office/powerpoint/2010/main" val="23337426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Pie, Pictogram</a:t>
            </a:r>
            <a:r>
              <a:rPr lang="en-US" dirty="0" smtClean="0"/>
              <a:t>, and Stem </a:t>
            </a:r>
            <a:r>
              <a:rPr lang="en-US" dirty="0"/>
              <a:t>and </a:t>
            </a:r>
            <a:r>
              <a:rPr lang="en-US" dirty="0" smtClean="0"/>
              <a:t>Leaf plots</a:t>
            </a:r>
            <a:endParaRPr lang="en-US" dirty="0"/>
          </a:p>
        </p:txBody>
      </p:sp>
      <p:sp>
        <p:nvSpPr>
          <p:cNvPr id="3" name="Content Placeholder 2"/>
          <p:cNvSpPr>
            <a:spLocks noGrp="1"/>
          </p:cNvSpPr>
          <p:nvPr>
            <p:ph idx="1"/>
          </p:nvPr>
        </p:nvSpPr>
        <p:spPr/>
        <p:txBody>
          <a:bodyPr>
            <a:normAutofit/>
          </a:bodyPr>
          <a:lstStyle/>
          <a:p>
            <a:r>
              <a:rPr lang="en-US" sz="2400" dirty="0" smtClean="0"/>
              <a:t>Objectives - </a:t>
            </a:r>
            <a:r>
              <a:rPr lang="en-US" sz="2400" dirty="0"/>
              <a:t>Today we </a:t>
            </a:r>
            <a:r>
              <a:rPr lang="en-US" sz="2400" dirty="0" smtClean="0"/>
              <a:t>will:</a:t>
            </a:r>
            <a:endParaRPr lang="en-US" sz="2400" dirty="0"/>
          </a:p>
          <a:p>
            <a:r>
              <a:rPr lang="en-US" sz="2400" dirty="0" smtClean="0"/>
              <a:t>Analyze </a:t>
            </a:r>
            <a:r>
              <a:rPr lang="en-US" sz="2400" dirty="0"/>
              <a:t>data on each type of </a:t>
            </a:r>
            <a:r>
              <a:rPr lang="en-US" sz="2400" dirty="0" smtClean="0"/>
              <a:t>plot.</a:t>
            </a:r>
          </a:p>
          <a:p>
            <a:r>
              <a:rPr lang="en-US" sz="2400" dirty="0" smtClean="0"/>
              <a:t>Learn how to create each type of plot.</a:t>
            </a:r>
          </a:p>
          <a:p>
            <a:r>
              <a:rPr lang="en-US" sz="2400" dirty="0" smtClean="0"/>
              <a:t>Learn what mean, median, and mode are, and how to calculate them.</a:t>
            </a:r>
            <a:endParaRPr lang="en-US" sz="2400" dirty="0"/>
          </a:p>
          <a:p>
            <a:endParaRPr lang="en-US" sz="2400" dirty="0"/>
          </a:p>
        </p:txBody>
      </p:sp>
    </p:spTree>
    <p:extLst>
      <p:ext uri="{BB962C8B-B14F-4D97-AF65-F5344CB8AC3E}">
        <p14:creationId xmlns:p14="http://schemas.microsoft.com/office/powerpoint/2010/main" val="38388147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Pie Chart</a:t>
            </a:r>
            <a:endParaRPr lang="en-US" sz="4800" dirty="0"/>
          </a:p>
        </p:txBody>
      </p:sp>
      <p:sp>
        <p:nvSpPr>
          <p:cNvPr id="3" name="Content Placeholder 2"/>
          <p:cNvSpPr>
            <a:spLocks noGrp="1"/>
          </p:cNvSpPr>
          <p:nvPr>
            <p:ph idx="1"/>
          </p:nvPr>
        </p:nvSpPr>
        <p:spPr/>
        <p:txBody>
          <a:bodyPr>
            <a:normAutofit/>
          </a:bodyPr>
          <a:lstStyle/>
          <a:p>
            <a:r>
              <a:rPr lang="en-US" sz="2800" u="sng" dirty="0">
                <a:solidFill>
                  <a:schemeClr val="tx1"/>
                </a:solidFill>
              </a:rPr>
              <a:t>Pie chart</a:t>
            </a:r>
            <a:r>
              <a:rPr lang="en-US" sz="2800" dirty="0">
                <a:solidFill>
                  <a:schemeClr val="tx1"/>
                </a:solidFill>
              </a:rPr>
              <a:t>: A circle cut into slices. The size of each slice is proportional to the quantity it represents.</a:t>
            </a:r>
          </a:p>
          <a:p>
            <a:endParaRPr lang="en-US" sz="2800" dirty="0">
              <a:solidFill>
                <a:schemeClr val="tx1"/>
              </a:solidFill>
            </a:endParaRPr>
          </a:p>
        </p:txBody>
      </p:sp>
      <p:pic>
        <p:nvPicPr>
          <p:cNvPr id="4" name="Picture 2" descr="http://img2.wikia.nocookie.net/__cb20100508212204/uncyclopedia/images/3/3a/Pac_man_pie_ch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1890" y="3488932"/>
            <a:ext cx="4614133" cy="2935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8814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739" y="178157"/>
            <a:ext cx="8596668" cy="1320800"/>
          </a:xfrm>
        </p:spPr>
        <p:txBody>
          <a:bodyPr>
            <a:normAutofit/>
          </a:bodyPr>
          <a:lstStyle/>
          <a:p>
            <a:r>
              <a:rPr lang="en-US" sz="4800" dirty="0" smtClean="0"/>
              <a:t>Pie Chart</a:t>
            </a:r>
            <a:endParaRPr lang="en-US" sz="4800" dirty="0"/>
          </a:p>
        </p:txBody>
      </p:sp>
      <p:sp>
        <p:nvSpPr>
          <p:cNvPr id="3" name="Content Placeholder 2"/>
          <p:cNvSpPr>
            <a:spLocks noGrp="1"/>
          </p:cNvSpPr>
          <p:nvPr>
            <p:ph idx="1"/>
          </p:nvPr>
        </p:nvSpPr>
        <p:spPr>
          <a:xfrm>
            <a:off x="677334" y="1624227"/>
            <a:ext cx="8596668" cy="3880773"/>
          </a:xfrm>
        </p:spPr>
        <p:txBody>
          <a:bodyPr>
            <a:normAutofit/>
          </a:bodyPr>
          <a:lstStyle/>
          <a:p>
            <a:r>
              <a:rPr lang="en-US" sz="2800" dirty="0"/>
              <a:t>Why might we use </a:t>
            </a:r>
            <a:r>
              <a:rPr lang="en-US" sz="2800" dirty="0" smtClean="0"/>
              <a:t>this type of plot?</a:t>
            </a:r>
            <a:endParaRPr lang="en-US" sz="2800" dirty="0"/>
          </a:p>
          <a:p>
            <a:r>
              <a:rPr lang="en-US" sz="2800" dirty="0"/>
              <a:t>What information can easily be seen by looking at </a:t>
            </a:r>
            <a:r>
              <a:rPr lang="en-US" sz="2800" dirty="0" smtClean="0"/>
              <a:t>it?</a:t>
            </a:r>
            <a:endParaRPr lang="en-US" sz="2600" dirty="0"/>
          </a:p>
          <a:p>
            <a:r>
              <a:rPr lang="en-US" sz="2800" dirty="0"/>
              <a:t>What are some of its shortcomings</a:t>
            </a:r>
            <a:r>
              <a:rPr lang="en-US" sz="2800" dirty="0" smtClean="0"/>
              <a:t>?</a:t>
            </a:r>
          </a:p>
          <a:p>
            <a:pPr lvl="1"/>
            <a:endParaRPr lang="en-US" sz="2600" dirty="0"/>
          </a:p>
          <a:p>
            <a:endParaRPr lang="en-US" sz="2800" dirty="0"/>
          </a:p>
        </p:txBody>
      </p:sp>
      <p:pic>
        <p:nvPicPr>
          <p:cNvPr id="7" name="Picture 6"/>
          <p:cNvPicPr>
            <a:picLocks noChangeAspect="1"/>
          </p:cNvPicPr>
          <p:nvPr/>
        </p:nvPicPr>
        <p:blipFill>
          <a:blip r:embed="rId2"/>
          <a:stretch>
            <a:fillRect/>
          </a:stretch>
        </p:blipFill>
        <p:spPr>
          <a:xfrm>
            <a:off x="7379030" y="2886075"/>
            <a:ext cx="4543425" cy="3971925"/>
          </a:xfrm>
          <a:prstGeom prst="rect">
            <a:avLst/>
          </a:prstGeom>
        </p:spPr>
      </p:pic>
    </p:spTree>
    <p:extLst>
      <p:ext uri="{BB962C8B-B14F-4D97-AF65-F5344CB8AC3E}">
        <p14:creationId xmlns:p14="http://schemas.microsoft.com/office/powerpoint/2010/main" val="13553114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682" y="282440"/>
            <a:ext cx="8875969" cy="1320800"/>
          </a:xfrm>
        </p:spPr>
        <p:txBody>
          <a:bodyPr>
            <a:normAutofit/>
          </a:bodyPr>
          <a:lstStyle/>
          <a:p>
            <a:r>
              <a:rPr lang="en-US" sz="3200" dirty="0" smtClean="0"/>
              <a:t>Warm Up</a:t>
            </a:r>
            <a:endParaRPr lang="en-US" sz="3200" dirty="0"/>
          </a:p>
        </p:txBody>
      </p:sp>
      <p:sp>
        <p:nvSpPr>
          <p:cNvPr id="3" name="Content Placeholder 2"/>
          <p:cNvSpPr>
            <a:spLocks noGrp="1"/>
          </p:cNvSpPr>
          <p:nvPr>
            <p:ph idx="1"/>
          </p:nvPr>
        </p:nvSpPr>
        <p:spPr>
          <a:xfrm>
            <a:off x="677332" y="1011057"/>
            <a:ext cx="8596668" cy="3880773"/>
          </a:xfrm>
        </p:spPr>
        <p:txBody>
          <a:bodyPr>
            <a:noAutofit/>
          </a:bodyPr>
          <a:lstStyle/>
          <a:p>
            <a:r>
              <a:rPr lang="en-US" sz="2200" dirty="0" smtClean="0"/>
              <a:t>A survey was conducted to find people’s favorite form of exercise. The resulting data follows:</a:t>
            </a:r>
          </a:p>
          <a:p>
            <a:pPr marL="914400" lvl="2" indent="0">
              <a:buNone/>
            </a:pPr>
            <a:r>
              <a:rPr lang="en-US" sz="2200" dirty="0" smtClean="0"/>
              <a:t>Running – 18</a:t>
            </a:r>
          </a:p>
          <a:p>
            <a:pPr marL="914400" lvl="2" indent="0">
              <a:buNone/>
            </a:pPr>
            <a:r>
              <a:rPr lang="en-US" sz="2200" dirty="0" smtClean="0"/>
              <a:t>Swimming – 7</a:t>
            </a:r>
          </a:p>
          <a:p>
            <a:pPr marL="914400" lvl="2" indent="0">
              <a:buNone/>
            </a:pPr>
            <a:r>
              <a:rPr lang="en-US" sz="2200" dirty="0" smtClean="0"/>
              <a:t>Cycling – 13</a:t>
            </a:r>
          </a:p>
          <a:p>
            <a:pPr marL="914400" lvl="2" indent="0">
              <a:buNone/>
            </a:pPr>
            <a:r>
              <a:rPr lang="en-US" sz="2200" dirty="0" smtClean="0"/>
              <a:t>Other / I don’t like exercise - 27</a:t>
            </a:r>
          </a:p>
          <a:p>
            <a:endParaRPr lang="en-US" sz="2200" dirty="0" smtClean="0"/>
          </a:p>
          <a:p>
            <a:r>
              <a:rPr lang="en-US" sz="2200" dirty="0" smtClean="0"/>
              <a:t>Find the angles and percentages needed for making a pie graph from this data.</a:t>
            </a:r>
          </a:p>
          <a:p>
            <a:r>
              <a:rPr lang="en-US" sz="2200" dirty="0" smtClean="0"/>
              <a:t>Sketch a pie graph, estimating the angles.</a:t>
            </a:r>
          </a:p>
          <a:p>
            <a:endParaRPr lang="en-US" sz="2200" dirty="0" smtClean="0"/>
          </a:p>
        </p:txBody>
      </p:sp>
    </p:spTree>
    <p:extLst>
      <p:ext uri="{BB962C8B-B14F-4D97-AF65-F5344CB8AC3E}">
        <p14:creationId xmlns:p14="http://schemas.microsoft.com/office/powerpoint/2010/main" val="11247033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18565"/>
            <a:ext cx="8596668" cy="1320800"/>
          </a:xfrm>
        </p:spPr>
        <p:txBody>
          <a:bodyPr>
            <a:normAutofit/>
          </a:bodyPr>
          <a:lstStyle/>
          <a:p>
            <a:r>
              <a:rPr lang="en-US" sz="4800" dirty="0" smtClean="0"/>
              <a:t>Objectives</a:t>
            </a:r>
          </a:p>
        </p:txBody>
      </p:sp>
      <p:sp>
        <p:nvSpPr>
          <p:cNvPr id="3" name="Content Placeholder 2"/>
          <p:cNvSpPr>
            <a:spLocks noGrp="1"/>
          </p:cNvSpPr>
          <p:nvPr>
            <p:ph idx="1"/>
          </p:nvPr>
        </p:nvSpPr>
        <p:spPr/>
        <p:txBody>
          <a:bodyPr>
            <a:normAutofit/>
          </a:bodyPr>
          <a:lstStyle/>
          <a:p>
            <a:r>
              <a:rPr lang="en-US" sz="2800" dirty="0" smtClean="0"/>
              <a:t>Identify the five basic sample techniques </a:t>
            </a:r>
          </a:p>
          <a:p>
            <a:r>
              <a:rPr lang="en-US" sz="2800" dirty="0" smtClean="0"/>
              <a:t>Identify the variable, population, and sample.</a:t>
            </a:r>
          </a:p>
          <a:p>
            <a:r>
              <a:rPr lang="en-US" sz="2800" dirty="0"/>
              <a:t>Explain the difference between an observational and an experimental </a:t>
            </a:r>
            <a:r>
              <a:rPr lang="en-US" sz="2800" dirty="0" smtClean="0"/>
              <a:t>study</a:t>
            </a:r>
          </a:p>
          <a:p>
            <a:r>
              <a:rPr lang="en-US" sz="2800" dirty="0"/>
              <a:t>Explain how statistics can be used and </a:t>
            </a:r>
            <a:r>
              <a:rPr lang="en-US" sz="2800" dirty="0" smtClean="0"/>
              <a:t>misused</a:t>
            </a:r>
          </a:p>
          <a:p>
            <a:endParaRPr lang="en-US" sz="2800" dirty="0"/>
          </a:p>
          <a:p>
            <a:endParaRPr lang="en-US" sz="2800" dirty="0" smtClean="0"/>
          </a:p>
        </p:txBody>
      </p:sp>
    </p:spTree>
    <p:extLst>
      <p:ext uri="{BB962C8B-B14F-4D97-AF65-F5344CB8AC3E}">
        <p14:creationId xmlns:p14="http://schemas.microsoft.com/office/powerpoint/2010/main" val="133127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a:t>
            </a:r>
            <a:endParaRPr lang="en-US" dirty="0"/>
          </a:p>
        </p:txBody>
      </p:sp>
      <p:sp>
        <p:nvSpPr>
          <p:cNvPr id="3" name="Content Placeholder 2"/>
          <p:cNvSpPr>
            <a:spLocks noGrp="1"/>
          </p:cNvSpPr>
          <p:nvPr>
            <p:ph idx="1"/>
          </p:nvPr>
        </p:nvSpPr>
        <p:spPr>
          <a:xfrm>
            <a:off x="677333" y="1394235"/>
            <a:ext cx="9703283" cy="5328782"/>
          </a:xfrm>
        </p:spPr>
        <p:txBody>
          <a:bodyPr>
            <a:normAutofit/>
          </a:bodyPr>
          <a:lstStyle/>
          <a:p>
            <a:pPr marL="0" indent="0">
              <a:buNone/>
            </a:pPr>
            <a:r>
              <a:rPr lang="en-US" sz="2600" dirty="0" smtClean="0"/>
              <a:t>1.  A team of biologists captures and marks 87 snails, then releases them back into their environment. Two weeks later, the biologist returns and captures 74 of the snails, 11 of which were marked.</a:t>
            </a:r>
          </a:p>
          <a:p>
            <a:pPr marL="0" indent="0">
              <a:buNone/>
            </a:pPr>
            <a:r>
              <a:rPr lang="en-US" sz="2600" dirty="0" smtClean="0"/>
              <a:t>		Estimate the total population.</a:t>
            </a:r>
          </a:p>
          <a:p>
            <a:pPr marL="0" indent="0">
              <a:buNone/>
            </a:pPr>
            <a:endParaRPr lang="en-US" sz="2600" dirty="0" smtClean="0"/>
          </a:p>
          <a:p>
            <a:pPr marL="0" indent="0">
              <a:buNone/>
            </a:pPr>
            <a:r>
              <a:rPr lang="en-US" sz="2600" dirty="0" smtClean="0"/>
              <a:t>2. </a:t>
            </a:r>
            <a:r>
              <a:rPr lang="en-US" sz="2600" dirty="0" err="1" smtClean="0"/>
              <a:t>Shimee</a:t>
            </a:r>
            <a:r>
              <a:rPr lang="en-US" sz="2600" dirty="0" smtClean="0"/>
              <a:t> and Brianna randomly select the 4</a:t>
            </a:r>
            <a:r>
              <a:rPr lang="en-US" sz="2600" baseline="30000" dirty="0" smtClean="0"/>
              <a:t>th</a:t>
            </a:r>
            <a:r>
              <a:rPr lang="en-US" sz="2600" dirty="0" smtClean="0"/>
              <a:t> student who enters HHS and ask “How do you get to school in the mornings?” They then ask every 6</a:t>
            </a:r>
            <a:r>
              <a:rPr lang="en-US" sz="2600" baseline="30000" dirty="0" smtClean="0"/>
              <a:t>th</a:t>
            </a:r>
            <a:r>
              <a:rPr lang="en-US" sz="2600" dirty="0" smtClean="0"/>
              <a:t> person after that.</a:t>
            </a:r>
          </a:p>
          <a:p>
            <a:pPr marL="0" indent="0">
              <a:buNone/>
            </a:pPr>
            <a:r>
              <a:rPr lang="en-US" sz="2600" dirty="0" smtClean="0"/>
              <a:t>a. What </a:t>
            </a:r>
            <a:r>
              <a:rPr lang="en-US" sz="2600" dirty="0"/>
              <a:t>is </a:t>
            </a:r>
            <a:r>
              <a:rPr lang="en-US" sz="2600" dirty="0" smtClean="0"/>
              <a:t>their </a:t>
            </a:r>
            <a:r>
              <a:rPr lang="en-US" sz="2600" dirty="0"/>
              <a:t>variable, sample, and </a:t>
            </a:r>
            <a:r>
              <a:rPr lang="en-US" sz="2600" dirty="0" smtClean="0"/>
              <a:t>population?</a:t>
            </a:r>
          </a:p>
          <a:p>
            <a:pPr marL="0" indent="0">
              <a:buNone/>
            </a:pPr>
            <a:r>
              <a:rPr lang="en-US" sz="2600" dirty="0" smtClean="0"/>
              <a:t>b. What sampling method did they use?</a:t>
            </a:r>
          </a:p>
        </p:txBody>
      </p:sp>
    </p:spTree>
    <p:extLst>
      <p:ext uri="{BB962C8B-B14F-4D97-AF65-F5344CB8AC3E}">
        <p14:creationId xmlns:p14="http://schemas.microsoft.com/office/powerpoint/2010/main" val="1117428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Building a Pie Chart</a:t>
            </a:r>
            <a:endParaRPr lang="en-US" sz="4800" dirty="0"/>
          </a:p>
        </p:txBody>
      </p:sp>
      <p:sp>
        <p:nvSpPr>
          <p:cNvPr id="3" name="Content Placeholder 2"/>
          <p:cNvSpPr>
            <a:spLocks noGrp="1"/>
          </p:cNvSpPr>
          <p:nvPr>
            <p:ph idx="1"/>
          </p:nvPr>
        </p:nvSpPr>
        <p:spPr>
          <a:xfrm>
            <a:off x="677334" y="2749550"/>
            <a:ext cx="8596668" cy="3880773"/>
          </a:xfrm>
        </p:spPr>
        <p:txBody>
          <a:bodyPr>
            <a:normAutofit/>
          </a:bodyPr>
          <a:lstStyle/>
          <a:p>
            <a:r>
              <a:rPr lang="en-US" sz="2800" dirty="0" smtClean="0"/>
              <a:t>To build a pie chart, we need the </a:t>
            </a:r>
            <a:r>
              <a:rPr lang="en-US" sz="2800" dirty="0"/>
              <a:t>percentage and the </a:t>
            </a:r>
            <a:r>
              <a:rPr lang="en-US" sz="2800" dirty="0" smtClean="0"/>
              <a:t>angle each group represents.</a:t>
            </a:r>
          </a:p>
          <a:p>
            <a:r>
              <a:rPr lang="en-US" sz="2800" dirty="0" smtClean="0"/>
              <a:t>Take the proportion and turn it into an angle for our chart.</a:t>
            </a:r>
          </a:p>
          <a:p>
            <a:pPr lvl="1"/>
            <a:r>
              <a:rPr lang="en-US" sz="2600" dirty="0" smtClean="0"/>
              <a:t>To do this, multiply the proportion by 360 degrees.</a:t>
            </a:r>
          </a:p>
          <a:p>
            <a:pPr lvl="2"/>
            <a:r>
              <a:rPr lang="en-US" sz="2400" dirty="0" smtClean="0"/>
              <a:t>Round percentages to one decimal place.</a:t>
            </a:r>
          </a:p>
          <a:p>
            <a:pPr lvl="2"/>
            <a:r>
              <a:rPr lang="en-US" sz="2400" dirty="0" smtClean="0"/>
              <a:t>Round angle to nearest whole number.</a:t>
            </a:r>
          </a:p>
        </p:txBody>
      </p:sp>
      <p:pic>
        <p:nvPicPr>
          <p:cNvPr id="5" name="Picture 4"/>
          <p:cNvPicPr>
            <a:picLocks noChangeAspect="1"/>
          </p:cNvPicPr>
          <p:nvPr/>
        </p:nvPicPr>
        <p:blipFill>
          <a:blip r:embed="rId2"/>
          <a:stretch>
            <a:fillRect/>
          </a:stretch>
        </p:blipFill>
        <p:spPr>
          <a:xfrm>
            <a:off x="773975" y="1597025"/>
            <a:ext cx="8763000" cy="742950"/>
          </a:xfrm>
          <a:prstGeom prst="rect">
            <a:avLst/>
          </a:prstGeom>
        </p:spPr>
      </p:pic>
    </p:spTree>
    <p:extLst>
      <p:ext uri="{BB962C8B-B14F-4D97-AF65-F5344CB8AC3E}">
        <p14:creationId xmlns:p14="http://schemas.microsoft.com/office/powerpoint/2010/main" val="264418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917" y="324113"/>
            <a:ext cx="8596668" cy="1320800"/>
          </a:xfrm>
        </p:spPr>
        <p:txBody>
          <a:bodyPr/>
          <a:lstStyle/>
          <a:p>
            <a:r>
              <a:rPr lang="en-US" dirty="0" smtClean="0"/>
              <a:t>You try</a:t>
            </a:r>
            <a:endParaRPr lang="en-US" dirty="0"/>
          </a:p>
        </p:txBody>
      </p:sp>
      <p:sp>
        <p:nvSpPr>
          <p:cNvPr id="3" name="Content Placeholder 2"/>
          <p:cNvSpPr>
            <a:spLocks noGrp="1"/>
          </p:cNvSpPr>
          <p:nvPr>
            <p:ph idx="1"/>
          </p:nvPr>
        </p:nvSpPr>
        <p:spPr>
          <a:xfrm>
            <a:off x="764420" y="2552475"/>
            <a:ext cx="8596668" cy="3880773"/>
          </a:xfrm>
        </p:spPr>
        <p:txBody>
          <a:bodyPr>
            <a:normAutofit/>
          </a:bodyPr>
          <a:lstStyle/>
          <a:p>
            <a:r>
              <a:rPr lang="en-US" sz="2800" dirty="0" smtClean="0"/>
              <a:t>Find percentages and angles.</a:t>
            </a:r>
          </a:p>
          <a:p>
            <a:pPr lvl="1"/>
            <a:r>
              <a:rPr lang="en-US" sz="2800" dirty="0"/>
              <a:t>Baseball/Softball: </a:t>
            </a:r>
            <a:r>
              <a:rPr lang="en-US" sz="2800" dirty="0" smtClean="0"/>
              <a:t>255/1546 = 16.5% ; 59 degrees</a:t>
            </a:r>
          </a:p>
          <a:p>
            <a:pPr lvl="1"/>
            <a:r>
              <a:rPr lang="en-US" sz="2800" dirty="0" smtClean="0"/>
              <a:t>Football: 535/1546 = 34.6% ; 125 degrees</a:t>
            </a:r>
          </a:p>
          <a:p>
            <a:pPr lvl="1"/>
            <a:r>
              <a:rPr lang="en-US" sz="2800" dirty="0" smtClean="0"/>
              <a:t>Basketball: 593/1546 = 38.4% ; 138 degrees</a:t>
            </a:r>
          </a:p>
          <a:p>
            <a:pPr lvl="1"/>
            <a:r>
              <a:rPr lang="en-US" sz="2800" dirty="0" smtClean="0"/>
              <a:t>Soccer: 163/1546 = 10.5% ; 38 degrees</a:t>
            </a:r>
            <a:endParaRPr lang="en-US" sz="2800" dirty="0"/>
          </a:p>
        </p:txBody>
      </p:sp>
      <p:pic>
        <p:nvPicPr>
          <p:cNvPr id="4" name="Picture 3"/>
          <p:cNvPicPr>
            <a:picLocks noChangeAspect="1"/>
          </p:cNvPicPr>
          <p:nvPr/>
        </p:nvPicPr>
        <p:blipFill>
          <a:blip r:embed="rId2"/>
          <a:stretch>
            <a:fillRect/>
          </a:stretch>
        </p:blipFill>
        <p:spPr>
          <a:xfrm>
            <a:off x="218925" y="1142527"/>
            <a:ext cx="11851156" cy="1004772"/>
          </a:xfrm>
          <a:prstGeom prst="rect">
            <a:avLst/>
          </a:prstGeom>
        </p:spPr>
      </p:pic>
    </p:spTree>
    <p:extLst>
      <p:ext uri="{BB962C8B-B14F-4D97-AF65-F5344CB8AC3E}">
        <p14:creationId xmlns:p14="http://schemas.microsoft.com/office/powerpoint/2010/main" val="390141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Pictogram</a:t>
            </a:r>
            <a:endParaRPr lang="en-US" sz="4800" dirty="0"/>
          </a:p>
        </p:txBody>
      </p:sp>
      <p:sp>
        <p:nvSpPr>
          <p:cNvPr id="21" name="Content Placeholder 20"/>
          <p:cNvSpPr>
            <a:spLocks noGrp="1"/>
          </p:cNvSpPr>
          <p:nvPr>
            <p:ph idx="1"/>
          </p:nvPr>
        </p:nvSpPr>
        <p:spPr>
          <a:xfrm>
            <a:off x="352200" y="1688966"/>
            <a:ext cx="8596668" cy="3880773"/>
          </a:xfrm>
        </p:spPr>
        <p:txBody>
          <a:bodyPr>
            <a:noAutofit/>
          </a:bodyPr>
          <a:lstStyle/>
          <a:p>
            <a:r>
              <a:rPr lang="en-US" sz="2800" u="sng" dirty="0" smtClean="0"/>
              <a:t>Pictogram</a:t>
            </a:r>
            <a:r>
              <a:rPr lang="en-US" sz="2800" dirty="0"/>
              <a:t>: A chart which </a:t>
            </a:r>
            <a:r>
              <a:rPr lang="en-US" sz="2800" dirty="0" smtClean="0"/>
              <a:t>uses</a:t>
            </a:r>
          </a:p>
          <a:p>
            <a:pPr marL="0" indent="0">
              <a:buNone/>
            </a:pPr>
            <a:r>
              <a:rPr lang="en-US" sz="2800" dirty="0" smtClean="0"/>
              <a:t>   pictures </a:t>
            </a:r>
            <a:r>
              <a:rPr lang="en-US" sz="2800" dirty="0"/>
              <a:t>to represent quantities</a:t>
            </a:r>
          </a:p>
          <a:p>
            <a:endParaRPr lang="en-US" sz="2800" dirty="0" smtClean="0"/>
          </a:p>
          <a:p>
            <a:r>
              <a:rPr lang="en-US" sz="2800" dirty="0" smtClean="0"/>
              <a:t>This type of chart is often seen in newspapers and magazines. Why do you think that is the case?</a:t>
            </a:r>
          </a:p>
          <a:p>
            <a:r>
              <a:rPr lang="en-US" sz="2800" dirty="0" smtClean="0"/>
              <a:t>What are some problems with this type of graph?</a:t>
            </a:r>
          </a:p>
        </p:txBody>
      </p:sp>
      <p:graphicFrame>
        <p:nvGraphicFramePr>
          <p:cNvPr id="4" name="Table 3"/>
          <p:cNvGraphicFramePr>
            <a:graphicFrameLocks noGrp="1"/>
          </p:cNvGraphicFramePr>
          <p:nvPr>
            <p:extLst>
              <p:ext uri="{D42A27DB-BD31-4B8C-83A1-F6EECF244321}">
                <p14:modId xmlns:p14="http://schemas.microsoft.com/office/powerpoint/2010/main" val="3427212374"/>
              </p:ext>
            </p:extLst>
          </p:nvPr>
        </p:nvGraphicFramePr>
        <p:xfrm>
          <a:off x="6325819" y="282599"/>
          <a:ext cx="5587768" cy="2195034"/>
        </p:xfrm>
        <a:graphic>
          <a:graphicData uri="http://schemas.openxmlformats.org/drawingml/2006/table">
            <a:tbl>
              <a:tblPr/>
              <a:tblGrid>
                <a:gridCol w="2793884"/>
                <a:gridCol w="2793884"/>
              </a:tblGrid>
              <a:tr h="365839">
                <a:tc>
                  <a:txBody>
                    <a:bodyPr/>
                    <a:lstStyle/>
                    <a:p>
                      <a:pPr algn="ctr"/>
                      <a:r>
                        <a:rPr lang="en-US" dirty="0">
                          <a:solidFill>
                            <a:schemeClr val="bg1"/>
                          </a:solidFill>
                          <a:effectLst/>
                        </a:rPr>
                        <a:t>Day</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US" dirty="0">
                          <a:solidFill>
                            <a:schemeClr val="bg1"/>
                          </a:solidFill>
                          <a:effectLst/>
                        </a:rPr>
                        <a:t>Letters sent</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r>
              <a:tr h="365839">
                <a:tc>
                  <a:txBody>
                    <a:bodyPr/>
                    <a:lstStyle/>
                    <a:p>
                      <a:r>
                        <a:rPr lang="en-US" dirty="0">
                          <a:solidFill>
                            <a:schemeClr val="bg1"/>
                          </a:solidFill>
                          <a:effectLst/>
                        </a:rPr>
                        <a:t>Monday</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endParaRPr lang="en-US" dirty="0">
                        <a:solidFill>
                          <a:schemeClr val="bg1"/>
                        </a:solidFill>
                        <a:effectLst/>
                      </a:endParaRP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65839">
                <a:tc>
                  <a:txBody>
                    <a:bodyPr/>
                    <a:lstStyle/>
                    <a:p>
                      <a:r>
                        <a:rPr lang="en-US" dirty="0">
                          <a:solidFill>
                            <a:schemeClr val="bg1"/>
                          </a:solidFill>
                          <a:effectLst/>
                        </a:rPr>
                        <a:t>Tuesday</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a:solidFill>
                            <a:schemeClr val="bg1"/>
                          </a:solidFill>
                          <a:effectLst/>
                        </a:rPr>
                        <a:t> </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65839">
                <a:tc>
                  <a:txBody>
                    <a:bodyPr/>
                    <a:lstStyle/>
                    <a:p>
                      <a:r>
                        <a:rPr lang="en-US" dirty="0">
                          <a:solidFill>
                            <a:schemeClr val="bg1"/>
                          </a:solidFill>
                          <a:effectLst/>
                        </a:rPr>
                        <a:t>Wednesday</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a:solidFill>
                            <a:schemeClr val="bg1"/>
                          </a:solidFill>
                          <a:effectLst/>
                        </a:rPr>
                        <a:t>  </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65839">
                <a:tc>
                  <a:txBody>
                    <a:bodyPr/>
                    <a:lstStyle/>
                    <a:p>
                      <a:r>
                        <a:rPr lang="en-US" dirty="0">
                          <a:solidFill>
                            <a:schemeClr val="bg1"/>
                          </a:solidFill>
                          <a:effectLst/>
                        </a:rPr>
                        <a:t>Thursday</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a:solidFill>
                            <a:schemeClr val="bg1"/>
                          </a:solidFill>
                          <a:effectLst/>
                        </a:rPr>
                        <a:t>   </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65839">
                <a:tc>
                  <a:txBody>
                    <a:bodyPr/>
                    <a:lstStyle/>
                    <a:p>
                      <a:r>
                        <a:rPr lang="en-US" dirty="0">
                          <a:solidFill>
                            <a:schemeClr val="bg1"/>
                          </a:solidFill>
                          <a:effectLst/>
                        </a:rPr>
                        <a:t>Friday</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dirty="0">
                          <a:solidFill>
                            <a:schemeClr val="bg1"/>
                          </a:solidFill>
                          <a:effectLst/>
                        </a:rPr>
                        <a:t> </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bl>
          </a:graphicData>
        </a:graphic>
      </p:graphicFrame>
      <p:pic>
        <p:nvPicPr>
          <p:cNvPr id="5" name="Picture 2" descr="Email Silk.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8192" y="2161542"/>
            <a:ext cx="260757" cy="2607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Email Silk.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4446" y="1767212"/>
            <a:ext cx="260757" cy="2607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from the Silk icon theme by Mark James half left.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8192" y="1048590"/>
            <a:ext cx="130379" cy="2607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Email Silk.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6319" y="1767212"/>
            <a:ext cx="260757" cy="2607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Email Silk.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8192" y="1760470"/>
            <a:ext cx="260757" cy="26075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Email Silk.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0863" y="1406604"/>
            <a:ext cx="260757" cy="26075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Email Silk.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8192" y="1416640"/>
            <a:ext cx="260757" cy="26075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descr="Email Silk.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5521" y="2161542"/>
            <a:ext cx="260757" cy="26075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Email Silk.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5521" y="1767212"/>
            <a:ext cx="260757" cy="26075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1" descr="Email Silk.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5521" y="1406604"/>
            <a:ext cx="260757" cy="26075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Email Silk.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5521" y="1045996"/>
            <a:ext cx="260757" cy="2607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3" descr="Email Silk.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5521" y="664996"/>
            <a:ext cx="260757" cy="26075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5" descr="Email Silk.svg">
            <a:hlinkClick r:id="rId4"/>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6326" y="2659713"/>
            <a:ext cx="274258" cy="274258"/>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6291547" y="2611584"/>
            <a:ext cx="2217274" cy="369332"/>
          </a:xfrm>
          <a:prstGeom prst="rect">
            <a:avLst/>
          </a:prstGeom>
        </p:spPr>
        <p:txBody>
          <a:bodyPr wrap="none">
            <a:spAutoFit/>
          </a:bodyPr>
          <a:lstStyle/>
          <a:p>
            <a:pPr lvl="0" eaLnBrk="0" fontAlgn="base" hangingPunct="0">
              <a:spcBef>
                <a:spcPct val="0"/>
              </a:spcBef>
              <a:spcAft>
                <a:spcPct val="0"/>
              </a:spcAft>
            </a:pPr>
            <a:r>
              <a:rPr lang="en-US" altLang="en-US" dirty="0">
                <a:latin typeface="Arial" panose="020B0604020202020204" pitchFamily="34" charset="0"/>
              </a:rPr>
              <a:t>Key:   </a:t>
            </a:r>
            <a:r>
              <a:rPr lang="en-US" altLang="en-US" sz="1600" dirty="0" smtClean="0">
                <a:latin typeface="Arial" panose="020B0604020202020204" pitchFamily="34" charset="0"/>
              </a:rPr>
              <a:t>    </a:t>
            </a:r>
            <a:r>
              <a:rPr lang="en-US" altLang="en-US" dirty="0" smtClean="0">
                <a:latin typeface="Arial" panose="020B0604020202020204" pitchFamily="34" charset="0"/>
              </a:rPr>
              <a:t>= </a:t>
            </a:r>
            <a:r>
              <a:rPr lang="en-US" altLang="en-US" dirty="0">
                <a:latin typeface="Arial" panose="020B0604020202020204" pitchFamily="34" charset="0"/>
              </a:rPr>
              <a:t>10 letters</a:t>
            </a:r>
          </a:p>
        </p:txBody>
      </p:sp>
      <p:pic>
        <p:nvPicPr>
          <p:cNvPr id="19" name="Picture 4" descr="Image from the Silk icon theme by Mark James half left.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6319" y="2141582"/>
            <a:ext cx="130379" cy="260758"/>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7790195" y="2980916"/>
            <a:ext cx="3846167" cy="276999"/>
          </a:xfrm>
          <a:prstGeom prst="rect">
            <a:avLst/>
          </a:prstGeom>
        </p:spPr>
        <p:txBody>
          <a:bodyPr wrap="square">
            <a:spAutoFit/>
          </a:bodyPr>
          <a:lstStyle/>
          <a:p>
            <a:r>
              <a:rPr lang="en-US" sz="1200" dirty="0"/>
              <a:t>http://en.wikipedia.org/wiki/Pictogram</a:t>
            </a:r>
          </a:p>
        </p:txBody>
      </p:sp>
    </p:spTree>
    <p:extLst>
      <p:ext uri="{BB962C8B-B14F-4D97-AF65-F5344CB8AC3E}">
        <p14:creationId xmlns:p14="http://schemas.microsoft.com/office/powerpoint/2010/main" val="26029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1">
                                            <p:txEl>
                                              <p:pRg st="3" end="3"/>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70330"/>
            <a:ext cx="8596668" cy="1320800"/>
          </a:xfrm>
        </p:spPr>
        <p:txBody>
          <a:bodyPr/>
          <a:lstStyle/>
          <a:p>
            <a:r>
              <a:rPr lang="en-US" dirty="0" smtClean="0"/>
              <a:t>Stem and Leaf</a:t>
            </a:r>
            <a:endParaRPr lang="en-US" dirty="0"/>
          </a:p>
        </p:txBody>
      </p:sp>
      <p:sp>
        <p:nvSpPr>
          <p:cNvPr id="3" name="Content Placeholder 2"/>
          <p:cNvSpPr>
            <a:spLocks noGrp="1"/>
          </p:cNvSpPr>
          <p:nvPr>
            <p:ph idx="1"/>
          </p:nvPr>
        </p:nvSpPr>
        <p:spPr>
          <a:xfrm>
            <a:off x="677334" y="1270000"/>
            <a:ext cx="8596668" cy="3880773"/>
          </a:xfrm>
        </p:spPr>
        <p:txBody>
          <a:bodyPr>
            <a:noAutofit/>
          </a:bodyPr>
          <a:lstStyle/>
          <a:p>
            <a:r>
              <a:rPr lang="en-US" sz="2400" dirty="0"/>
              <a:t>Number of touchdown passes thrown by </a:t>
            </a:r>
            <a:r>
              <a:rPr lang="en-US" sz="2400" dirty="0" smtClean="0"/>
              <a:t>NFL </a:t>
            </a:r>
            <a:r>
              <a:rPr lang="en-US" sz="2400" dirty="0"/>
              <a:t>teams in the 2000 </a:t>
            </a:r>
            <a:r>
              <a:rPr lang="en-US" sz="2400" dirty="0" smtClean="0"/>
              <a:t>season:</a:t>
            </a:r>
            <a:endParaRPr lang="en-US" sz="2400" dirty="0"/>
          </a:p>
          <a:p>
            <a:pPr lvl="1"/>
            <a:r>
              <a:rPr lang="en-US" sz="2400" dirty="0"/>
              <a:t>37, </a:t>
            </a:r>
            <a:r>
              <a:rPr lang="en-US" sz="2400" dirty="0" smtClean="0"/>
              <a:t>33, </a:t>
            </a:r>
            <a:r>
              <a:rPr lang="en-US" sz="2400" dirty="0"/>
              <a:t>29, 28, </a:t>
            </a:r>
            <a:r>
              <a:rPr lang="en-US" sz="2400" dirty="0" smtClean="0"/>
              <a:t>21, </a:t>
            </a:r>
            <a:r>
              <a:rPr lang="en-US" sz="2400" dirty="0"/>
              <a:t>19, </a:t>
            </a:r>
            <a:r>
              <a:rPr lang="en-US" sz="2400" dirty="0" smtClean="0"/>
              <a:t>18, </a:t>
            </a:r>
            <a:r>
              <a:rPr lang="en-US" sz="2400" dirty="0"/>
              <a:t>15, </a:t>
            </a:r>
            <a:r>
              <a:rPr lang="en-US" sz="2400" dirty="0" smtClean="0"/>
              <a:t>14, 9</a:t>
            </a:r>
            <a:endParaRPr lang="en-US" sz="2400" dirty="0"/>
          </a:p>
          <a:p>
            <a:r>
              <a:rPr lang="en-US" sz="2400" dirty="0"/>
              <a:t>What are some of the benefits to this type of plot? What are some drawbacks</a:t>
            </a:r>
            <a:r>
              <a:rPr lang="en-US" sz="2400" dirty="0" smtClean="0"/>
              <a:t>?</a:t>
            </a:r>
          </a:p>
        </p:txBody>
      </p:sp>
    </p:spTree>
    <p:extLst>
      <p:ext uri="{BB962C8B-B14F-4D97-AF65-F5344CB8AC3E}">
        <p14:creationId xmlns:p14="http://schemas.microsoft.com/office/powerpoint/2010/main" val="240102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363649" cy="1320800"/>
          </a:xfrm>
        </p:spPr>
        <p:txBody>
          <a:bodyPr>
            <a:noAutofit/>
          </a:bodyPr>
          <a:lstStyle/>
          <a:p>
            <a:r>
              <a:rPr lang="en-US" sz="3200" dirty="0" smtClean="0"/>
              <a:t>You try one</a:t>
            </a:r>
            <a:endParaRPr lang="en-US" sz="3200" dirty="0"/>
          </a:p>
        </p:txBody>
      </p:sp>
      <p:sp>
        <p:nvSpPr>
          <p:cNvPr id="3" name="Content Placeholder 2"/>
          <p:cNvSpPr>
            <a:spLocks noGrp="1"/>
          </p:cNvSpPr>
          <p:nvPr>
            <p:ph idx="1"/>
          </p:nvPr>
        </p:nvSpPr>
        <p:spPr>
          <a:xfrm>
            <a:off x="677334" y="1864754"/>
            <a:ext cx="8596668" cy="3880773"/>
          </a:xfrm>
        </p:spPr>
        <p:txBody>
          <a:bodyPr>
            <a:normAutofit/>
          </a:bodyPr>
          <a:lstStyle/>
          <a:p>
            <a:r>
              <a:rPr lang="en-US" sz="2200" dirty="0" smtClean="0"/>
              <a:t>A store in the mall wants to know what ages it should target its advertising towards. They sample every third guest that makes a purchase in a day. The results are below.</a:t>
            </a:r>
          </a:p>
          <a:p>
            <a:pPr marL="0" lvl="1" indent="0">
              <a:buNone/>
            </a:pPr>
            <a:r>
              <a:rPr lang="en-US" sz="2800" dirty="0" smtClean="0"/>
              <a:t>		35</a:t>
            </a:r>
            <a:r>
              <a:rPr lang="en-US" sz="2800" dirty="0"/>
              <a:t>, 33, 49, 35, 47, 38, 23, 35, 27, </a:t>
            </a:r>
            <a:r>
              <a:rPr lang="en-US" sz="2800" dirty="0" smtClean="0"/>
              <a:t>17</a:t>
            </a:r>
          </a:p>
          <a:p>
            <a:pPr marL="0" lvl="1" indent="0">
              <a:buNone/>
            </a:pPr>
            <a:endParaRPr lang="en-US" sz="2800" dirty="0"/>
          </a:p>
        </p:txBody>
      </p:sp>
    </p:spTree>
    <p:extLst>
      <p:ext uri="{BB962C8B-B14F-4D97-AF65-F5344CB8AC3E}">
        <p14:creationId xmlns:p14="http://schemas.microsoft.com/office/powerpoint/2010/main" val="427931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 Median, Mode</a:t>
            </a:r>
            <a:endParaRPr lang="en-US" dirty="0"/>
          </a:p>
        </p:txBody>
      </p:sp>
      <p:sp>
        <p:nvSpPr>
          <p:cNvPr id="3" name="Content Placeholder 2"/>
          <p:cNvSpPr>
            <a:spLocks noGrp="1"/>
          </p:cNvSpPr>
          <p:nvPr>
            <p:ph idx="1"/>
          </p:nvPr>
        </p:nvSpPr>
        <p:spPr/>
        <p:txBody>
          <a:bodyPr>
            <a:normAutofit/>
          </a:bodyPr>
          <a:lstStyle/>
          <a:p>
            <a:r>
              <a:rPr lang="en-US" sz="2600" u="sng" dirty="0" smtClean="0"/>
              <a:t>Mean</a:t>
            </a:r>
            <a:r>
              <a:rPr lang="en-US" sz="2600" dirty="0" smtClean="0"/>
              <a:t> (</a:t>
            </a:r>
            <a:r>
              <a:rPr lang="el-GR" sz="2600" dirty="0" smtClean="0"/>
              <a:t>μ</a:t>
            </a:r>
            <a:r>
              <a:rPr lang="en-US" sz="2600" dirty="0" smtClean="0"/>
              <a:t>) – average like you are used to. Add all the numbers up and divide by the quantity of numbers.</a:t>
            </a:r>
          </a:p>
          <a:p>
            <a:r>
              <a:rPr lang="en-US" sz="2600" u="sng" dirty="0" smtClean="0"/>
              <a:t>Median</a:t>
            </a:r>
            <a:r>
              <a:rPr lang="en-US" sz="2600" dirty="0" smtClean="0"/>
              <a:t> – The middle of road is also called the median. Median is the middle of the data.</a:t>
            </a:r>
          </a:p>
          <a:p>
            <a:r>
              <a:rPr lang="en-US" sz="2600" u="sng" dirty="0" smtClean="0"/>
              <a:t>Mode</a:t>
            </a:r>
            <a:r>
              <a:rPr lang="en-US" sz="2600" dirty="0" smtClean="0"/>
              <a:t> – The most frequently occurring number.</a:t>
            </a:r>
          </a:p>
          <a:p>
            <a:endParaRPr lang="en-US" sz="2600" dirty="0"/>
          </a:p>
          <a:p>
            <a:r>
              <a:rPr lang="en-US" sz="2600" dirty="0" smtClean="0"/>
              <a:t>These are all different measures of center. They tell us where the middle of the data set is.</a:t>
            </a:r>
            <a:endParaRPr lang="en-US" sz="2600" dirty="0"/>
          </a:p>
        </p:txBody>
      </p:sp>
    </p:spTree>
    <p:extLst>
      <p:ext uri="{BB962C8B-B14F-4D97-AF65-F5344CB8AC3E}">
        <p14:creationId xmlns:p14="http://schemas.microsoft.com/office/powerpoint/2010/main" val="1401758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 Median, Mode</a:t>
            </a:r>
            <a:endParaRPr lang="en-US" dirty="0"/>
          </a:p>
        </p:txBody>
      </p:sp>
      <p:sp>
        <p:nvSpPr>
          <p:cNvPr id="3" name="Content Placeholder 2"/>
          <p:cNvSpPr>
            <a:spLocks noGrp="1"/>
          </p:cNvSpPr>
          <p:nvPr>
            <p:ph idx="1"/>
          </p:nvPr>
        </p:nvSpPr>
        <p:spPr>
          <a:xfrm>
            <a:off x="564121" y="1742577"/>
            <a:ext cx="9860037" cy="4231502"/>
          </a:xfrm>
        </p:spPr>
        <p:txBody>
          <a:bodyPr>
            <a:noAutofit/>
          </a:bodyPr>
          <a:lstStyle/>
          <a:p>
            <a:pPr marL="342900" lvl="1" indent="-342900"/>
            <a:r>
              <a:rPr lang="en-US" sz="2600" dirty="0"/>
              <a:t>Calculate the mean, median, and mode for the stem and leaf plot we just made</a:t>
            </a:r>
            <a:r>
              <a:rPr lang="en-US" sz="2600" dirty="0" smtClean="0"/>
              <a:t>.</a:t>
            </a:r>
          </a:p>
          <a:p>
            <a:pPr marL="342900" lvl="1" indent="-342900"/>
            <a:r>
              <a:rPr lang="en-US" sz="2800" dirty="0" smtClean="0"/>
              <a:t>35</a:t>
            </a:r>
            <a:r>
              <a:rPr lang="en-US" sz="2800" dirty="0"/>
              <a:t>, 33, 49, 35, 47, 38, 23, 35, 27, 17</a:t>
            </a:r>
          </a:p>
          <a:p>
            <a:endParaRPr lang="en-US" sz="2600" dirty="0" smtClean="0"/>
          </a:p>
          <a:p>
            <a:r>
              <a:rPr lang="en-US" sz="2600" dirty="0" smtClean="0"/>
              <a:t>Mean: 339/10 = 33.9</a:t>
            </a:r>
          </a:p>
          <a:p>
            <a:r>
              <a:rPr lang="en-US" sz="2600" dirty="0" smtClean="0"/>
              <a:t>We have to get our numbers in order before we can determine the median.</a:t>
            </a:r>
          </a:p>
          <a:p>
            <a:r>
              <a:rPr lang="en-US" sz="2600" dirty="0" smtClean="0"/>
              <a:t>Median: 35</a:t>
            </a:r>
          </a:p>
          <a:p>
            <a:r>
              <a:rPr lang="en-US" sz="2600" dirty="0" smtClean="0"/>
              <a:t>Mode: 35</a:t>
            </a:r>
            <a:endParaRPr lang="en-US" sz="2600" dirty="0"/>
          </a:p>
        </p:txBody>
      </p:sp>
    </p:spTree>
    <p:extLst>
      <p:ext uri="{BB962C8B-B14F-4D97-AF65-F5344CB8AC3E}">
        <p14:creationId xmlns:p14="http://schemas.microsoft.com/office/powerpoint/2010/main" val="1287464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 stem-and-leaf plot</a:t>
            </a:r>
            <a:endParaRPr lang="en-US" dirty="0"/>
          </a:p>
        </p:txBody>
      </p:sp>
      <p:sp>
        <p:nvSpPr>
          <p:cNvPr id="3" name="Content Placeholder 2"/>
          <p:cNvSpPr>
            <a:spLocks noGrp="1"/>
          </p:cNvSpPr>
          <p:nvPr>
            <p:ph idx="1"/>
          </p:nvPr>
        </p:nvSpPr>
        <p:spPr>
          <a:xfrm>
            <a:off x="781837" y="2334760"/>
            <a:ext cx="8596668" cy="3880773"/>
          </a:xfrm>
        </p:spPr>
        <p:txBody>
          <a:bodyPr>
            <a:normAutofit/>
          </a:bodyPr>
          <a:lstStyle/>
          <a:p>
            <a:r>
              <a:rPr lang="en-US" sz="2800" dirty="0" smtClean="0"/>
              <a:t>A stem and leaf plot with data on either side.</a:t>
            </a:r>
          </a:p>
          <a:p>
            <a:pPr lvl="1"/>
            <a:r>
              <a:rPr lang="en-US" sz="2600" dirty="0" smtClean="0"/>
              <a:t>Useful for comparing sets of data.</a:t>
            </a:r>
          </a:p>
        </p:txBody>
      </p:sp>
    </p:spTree>
    <p:extLst>
      <p:ext uri="{BB962C8B-B14F-4D97-AF65-F5344CB8AC3E}">
        <p14:creationId xmlns:p14="http://schemas.microsoft.com/office/powerpoint/2010/main" val="10423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 stem-and-leaf plot</a:t>
            </a:r>
            <a:endParaRPr lang="en-US" dirty="0"/>
          </a:p>
        </p:txBody>
      </p:sp>
      <p:sp>
        <p:nvSpPr>
          <p:cNvPr id="3" name="Content Placeholder 2"/>
          <p:cNvSpPr>
            <a:spLocks noGrp="1"/>
          </p:cNvSpPr>
          <p:nvPr>
            <p:ph idx="1"/>
          </p:nvPr>
        </p:nvSpPr>
        <p:spPr>
          <a:xfrm>
            <a:off x="677333" y="2160589"/>
            <a:ext cx="8727924" cy="3880773"/>
          </a:xfrm>
        </p:spPr>
        <p:txBody>
          <a:bodyPr>
            <a:normAutofit fontScale="92500" lnSpcReduction="20000"/>
          </a:bodyPr>
          <a:lstStyle/>
          <a:p>
            <a:r>
              <a:rPr lang="en-US" sz="2800" dirty="0" smtClean="0"/>
              <a:t>Two </a:t>
            </a:r>
            <a:r>
              <a:rPr lang="en-US" sz="2800" dirty="0"/>
              <a:t>players shoot 25 free throws 10 times with their eyes closed. Here are their results:</a:t>
            </a:r>
          </a:p>
          <a:p>
            <a:r>
              <a:rPr lang="en-US" sz="2800" dirty="0"/>
              <a:t>Player 1: 25, 17, 16, 8, 5, 16, 21, 6, 1, </a:t>
            </a:r>
            <a:r>
              <a:rPr lang="en-US" sz="2800" dirty="0" smtClean="0"/>
              <a:t>25</a:t>
            </a:r>
            <a:endParaRPr lang="en-US" sz="2800" dirty="0"/>
          </a:p>
          <a:p>
            <a:r>
              <a:rPr lang="en-US" sz="2800" dirty="0"/>
              <a:t>Player 2: 25, 15, 9, 22, 4, 3, 19, 15, 19, </a:t>
            </a:r>
            <a:r>
              <a:rPr lang="en-US" sz="2800" dirty="0" smtClean="0"/>
              <a:t>18</a:t>
            </a:r>
          </a:p>
          <a:p>
            <a:endParaRPr lang="en-US" sz="2800" dirty="0"/>
          </a:p>
          <a:p>
            <a:r>
              <a:rPr lang="en-US" sz="2800" dirty="0" smtClean="0"/>
              <a:t>Make a double stem-and-leaf plot of the data.</a:t>
            </a:r>
          </a:p>
          <a:p>
            <a:r>
              <a:rPr lang="en-US" sz="2800" dirty="0" smtClean="0"/>
              <a:t>Who has a higher mode score?</a:t>
            </a:r>
          </a:p>
          <a:p>
            <a:r>
              <a:rPr lang="en-US" sz="2800" dirty="0" smtClean="0"/>
              <a:t>Mean?</a:t>
            </a:r>
          </a:p>
          <a:p>
            <a:r>
              <a:rPr lang="en-US" sz="2800" dirty="0" smtClean="0"/>
              <a:t>Median?</a:t>
            </a:r>
          </a:p>
          <a:p>
            <a:pPr marL="0" indent="0">
              <a:buNone/>
            </a:pPr>
            <a:endParaRPr lang="en-US" sz="2800" dirty="0"/>
          </a:p>
          <a:p>
            <a:endParaRPr lang="en-US" sz="2800" dirty="0"/>
          </a:p>
        </p:txBody>
      </p:sp>
    </p:spTree>
    <p:extLst>
      <p:ext uri="{BB962C8B-B14F-4D97-AF65-F5344CB8AC3E}">
        <p14:creationId xmlns:p14="http://schemas.microsoft.com/office/powerpoint/2010/main" val="173466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r>
              <a:rPr lang="en-US" sz="4800" dirty="0" smtClean="0"/>
              <a:t>Data Collection</a:t>
            </a:r>
          </a:p>
        </p:txBody>
      </p:sp>
      <p:sp>
        <p:nvSpPr>
          <p:cNvPr id="3" name="Content Placeholder 2"/>
          <p:cNvSpPr>
            <a:spLocks noGrp="1"/>
          </p:cNvSpPr>
          <p:nvPr>
            <p:ph idx="1"/>
          </p:nvPr>
        </p:nvSpPr>
        <p:spPr>
          <a:xfrm>
            <a:off x="677334" y="2160589"/>
            <a:ext cx="8596668" cy="4388257"/>
          </a:xfrm>
        </p:spPr>
        <p:txBody>
          <a:bodyPr>
            <a:noAutofit/>
          </a:bodyPr>
          <a:lstStyle/>
          <a:p>
            <a:r>
              <a:rPr lang="en-US" sz="2800" dirty="0" smtClean="0"/>
              <a:t>In research, statisticians use data in many different ways.  </a:t>
            </a:r>
          </a:p>
          <a:p>
            <a:r>
              <a:rPr lang="en-US" sz="2800" dirty="0" smtClean="0"/>
              <a:t>Data can be used to describe situations. </a:t>
            </a:r>
          </a:p>
          <a:p>
            <a:r>
              <a:rPr lang="en-US" sz="2800" dirty="0" smtClean="0"/>
              <a:t>Data can be collected in a variety of ways, </a:t>
            </a:r>
            <a:r>
              <a:rPr lang="en-US" sz="2800" b="1" dirty="0"/>
              <a:t>BUT</a:t>
            </a:r>
            <a:r>
              <a:rPr lang="en-US" sz="2800" dirty="0"/>
              <a:t> </a:t>
            </a:r>
            <a:r>
              <a:rPr lang="en-US" sz="2800" dirty="0" smtClean="0"/>
              <a:t>if the sample data is not collected in an appropriate way, the data may be so completely useless that no amount of statistical torturing can salvage them. </a:t>
            </a:r>
          </a:p>
          <a:p>
            <a:r>
              <a:rPr lang="en-US" sz="2800" dirty="0" smtClean="0"/>
              <a:t>Why might data be incorrectly collected?</a:t>
            </a:r>
          </a:p>
          <a:p>
            <a:pPr>
              <a:buFont typeface="Wingdings 2" pitchFamily="18" charset="2"/>
              <a:buNone/>
            </a:pPr>
            <a:endParaRPr lang="en-US" sz="2800" b="1" dirty="0"/>
          </a:p>
        </p:txBody>
      </p:sp>
    </p:spTree>
    <p:extLst>
      <p:ext uri="{BB962C8B-B14F-4D97-AF65-F5344CB8AC3E}">
        <p14:creationId xmlns:p14="http://schemas.microsoft.com/office/powerpoint/2010/main" val="177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HW2</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004472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3: Box and Whisker </a:t>
            </a:r>
            <a:r>
              <a:rPr lang="en-US" dirty="0" smtClean="0"/>
              <a:t>Plot</a:t>
            </a:r>
            <a:br>
              <a:rPr lang="en-US" dirty="0" smtClean="0"/>
            </a:br>
            <a:r>
              <a:rPr lang="en-US" dirty="0" smtClean="0"/>
              <a:t>Objectives</a:t>
            </a:r>
            <a:endParaRPr lang="en-US" dirty="0"/>
          </a:p>
        </p:txBody>
      </p:sp>
      <p:sp>
        <p:nvSpPr>
          <p:cNvPr id="3" name="Content Placeholder 2"/>
          <p:cNvSpPr>
            <a:spLocks noGrp="1"/>
          </p:cNvSpPr>
          <p:nvPr>
            <p:ph idx="1"/>
          </p:nvPr>
        </p:nvSpPr>
        <p:spPr/>
        <p:txBody>
          <a:bodyPr>
            <a:noAutofit/>
          </a:bodyPr>
          <a:lstStyle/>
          <a:p>
            <a:r>
              <a:rPr lang="en-US" sz="2600" dirty="0" smtClean="0"/>
              <a:t>Today we will learn:</a:t>
            </a:r>
          </a:p>
          <a:p>
            <a:r>
              <a:rPr lang="en-US" sz="2600" dirty="0" smtClean="0"/>
              <a:t>What quartiles 1, 2, and 3, and minimum and maximum are, and how to calculate them.</a:t>
            </a:r>
          </a:p>
          <a:p>
            <a:r>
              <a:rPr lang="en-US" sz="2600" dirty="0" smtClean="0"/>
              <a:t>What an outlier is and how to determine if a data set has any.</a:t>
            </a:r>
          </a:p>
          <a:p>
            <a:r>
              <a:rPr lang="en-US" sz="2600" dirty="0"/>
              <a:t>W</a:t>
            </a:r>
            <a:r>
              <a:rPr lang="en-US" sz="2600" dirty="0" smtClean="0"/>
              <a:t>hat a box plot is, how to draw it, and how to read data from it.</a:t>
            </a:r>
          </a:p>
          <a:p>
            <a:endParaRPr lang="en-US" sz="2600" dirty="0" smtClean="0"/>
          </a:p>
          <a:p>
            <a:endParaRPr lang="en-US" sz="2600" dirty="0"/>
          </a:p>
        </p:txBody>
      </p:sp>
    </p:spTree>
    <p:extLst>
      <p:ext uri="{BB962C8B-B14F-4D97-AF65-F5344CB8AC3E}">
        <p14:creationId xmlns:p14="http://schemas.microsoft.com/office/powerpoint/2010/main" val="1072451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Five-Number Summary</a:t>
            </a:r>
            <a:endParaRPr lang="en-US" dirty="0"/>
          </a:p>
        </p:txBody>
      </p:sp>
      <p:sp>
        <p:nvSpPr>
          <p:cNvPr id="3" name="Content Placeholder 2"/>
          <p:cNvSpPr>
            <a:spLocks noGrp="1"/>
          </p:cNvSpPr>
          <p:nvPr>
            <p:ph idx="1"/>
          </p:nvPr>
        </p:nvSpPr>
        <p:spPr/>
        <p:txBody>
          <a:bodyPr>
            <a:normAutofit/>
          </a:bodyPr>
          <a:lstStyle/>
          <a:p>
            <a:r>
              <a:rPr lang="en-US" sz="2800" u="sng" dirty="0"/>
              <a:t>Five-Number Summary</a:t>
            </a:r>
            <a:r>
              <a:rPr lang="en-US" sz="2800" dirty="0"/>
              <a:t>: </a:t>
            </a:r>
            <a:r>
              <a:rPr lang="en-US" sz="2800" dirty="0" smtClean="0"/>
              <a:t>Quartile 1, Quartile 2, Quartile 3, maximum, and minimum.</a:t>
            </a:r>
          </a:p>
          <a:p>
            <a:pPr lvl="1"/>
            <a:r>
              <a:rPr lang="en-US" sz="2600" dirty="0" smtClean="0"/>
              <a:t>These </a:t>
            </a:r>
            <a:r>
              <a:rPr lang="en-US" sz="2600" dirty="0"/>
              <a:t>values are visually represented by a </a:t>
            </a:r>
            <a:r>
              <a:rPr lang="en-US" sz="2600" u="sng" dirty="0"/>
              <a:t>Box-and-Whisker Graph</a:t>
            </a:r>
            <a:r>
              <a:rPr lang="en-US" sz="2600" dirty="0"/>
              <a:t>, also called a “Box Plot.”</a:t>
            </a:r>
          </a:p>
          <a:p>
            <a:endParaRPr lang="en-US" sz="2800" dirty="0" smtClean="0"/>
          </a:p>
        </p:txBody>
      </p:sp>
      <p:pic>
        <p:nvPicPr>
          <p:cNvPr id="5" name="Picture 4"/>
          <p:cNvPicPr>
            <a:picLocks noChangeAspect="1"/>
          </p:cNvPicPr>
          <p:nvPr/>
        </p:nvPicPr>
        <p:blipFill>
          <a:blip r:embed="rId3"/>
          <a:stretch>
            <a:fillRect/>
          </a:stretch>
        </p:blipFill>
        <p:spPr>
          <a:xfrm>
            <a:off x="2509837" y="4843148"/>
            <a:ext cx="5023077" cy="1893947"/>
          </a:xfrm>
          <a:prstGeom prst="rect">
            <a:avLst/>
          </a:prstGeom>
        </p:spPr>
      </p:pic>
    </p:spTree>
    <p:extLst>
      <p:ext uri="{BB962C8B-B14F-4D97-AF65-F5344CB8AC3E}">
        <p14:creationId xmlns:p14="http://schemas.microsoft.com/office/powerpoint/2010/main" val="246495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 Max, and Range</a:t>
            </a:r>
            <a:endParaRPr lang="en-US" dirty="0"/>
          </a:p>
        </p:txBody>
      </p:sp>
      <p:sp>
        <p:nvSpPr>
          <p:cNvPr id="3" name="Content Placeholder 2"/>
          <p:cNvSpPr>
            <a:spLocks noGrp="1"/>
          </p:cNvSpPr>
          <p:nvPr>
            <p:ph idx="1"/>
          </p:nvPr>
        </p:nvSpPr>
        <p:spPr>
          <a:xfrm>
            <a:off x="529288" y="1664201"/>
            <a:ext cx="10373843" cy="4457925"/>
          </a:xfrm>
        </p:spPr>
        <p:txBody>
          <a:bodyPr>
            <a:normAutofit lnSpcReduction="10000"/>
          </a:bodyPr>
          <a:lstStyle/>
          <a:p>
            <a:r>
              <a:rPr lang="en-US" sz="2600" dirty="0"/>
              <a:t>A chemistry course had the following test grades:</a:t>
            </a:r>
          </a:p>
          <a:p>
            <a:pPr marL="857250" lvl="2" indent="0">
              <a:buNone/>
            </a:pPr>
            <a:r>
              <a:rPr lang="en-US" sz="2600" dirty="0"/>
              <a:t>0, 57, 68, 72, 80, 84, 84, 91, 94, 100</a:t>
            </a:r>
          </a:p>
          <a:p>
            <a:endParaRPr lang="en-US" sz="2800" dirty="0" smtClean="0"/>
          </a:p>
          <a:p>
            <a:r>
              <a:rPr lang="en-US" sz="2800" dirty="0" smtClean="0"/>
              <a:t>Find the maximum (upper extreme) and the minimum (lower extreme).</a:t>
            </a:r>
          </a:p>
          <a:p>
            <a:endParaRPr lang="en-US" sz="2800" dirty="0" smtClean="0"/>
          </a:p>
          <a:p>
            <a:r>
              <a:rPr lang="en-US" sz="2800" dirty="0" smtClean="0"/>
              <a:t>What is the range of the data?</a:t>
            </a:r>
            <a:endParaRPr lang="en-US" sz="2600" dirty="0"/>
          </a:p>
          <a:p>
            <a:r>
              <a:rPr lang="en-US" sz="2600" dirty="0" smtClean="0"/>
              <a:t>How could we calculate this?</a:t>
            </a:r>
          </a:p>
          <a:p>
            <a:pPr lvl="1"/>
            <a:r>
              <a:rPr lang="en-US" sz="2600" dirty="0" smtClean="0"/>
              <a:t>Range = Maximum - Minimum</a:t>
            </a:r>
          </a:p>
        </p:txBody>
      </p:sp>
    </p:spTree>
    <p:extLst>
      <p:ext uri="{BB962C8B-B14F-4D97-AF65-F5344CB8AC3E}">
        <p14:creationId xmlns:p14="http://schemas.microsoft.com/office/powerpoint/2010/main" val="6692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720700" cy="1320800"/>
          </a:xfrm>
        </p:spPr>
        <p:txBody>
          <a:bodyPr>
            <a:noAutofit/>
          </a:bodyPr>
          <a:lstStyle/>
          <a:p>
            <a:r>
              <a:rPr lang="en-US" sz="4000" dirty="0" smtClean="0"/>
              <a:t>Components of the Five-Number Summary</a:t>
            </a:r>
            <a:endParaRPr lang="en-US" sz="4000" dirty="0"/>
          </a:p>
        </p:txBody>
      </p:sp>
      <p:sp>
        <p:nvSpPr>
          <p:cNvPr id="3" name="Content Placeholder 2"/>
          <p:cNvSpPr>
            <a:spLocks noGrp="1"/>
          </p:cNvSpPr>
          <p:nvPr>
            <p:ph idx="1"/>
          </p:nvPr>
        </p:nvSpPr>
        <p:spPr>
          <a:xfrm>
            <a:off x="677334" y="2146678"/>
            <a:ext cx="10432868" cy="3124200"/>
          </a:xfrm>
        </p:spPr>
        <p:txBody>
          <a:bodyPr>
            <a:normAutofit/>
          </a:bodyPr>
          <a:lstStyle/>
          <a:p>
            <a:r>
              <a:rPr lang="en-US" sz="2800" u="sng" dirty="0" smtClean="0"/>
              <a:t>Quartiles</a:t>
            </a:r>
            <a:r>
              <a:rPr lang="en-US" sz="2800" dirty="0" smtClean="0"/>
              <a:t> – values which divide an ordered set into four subsets of </a:t>
            </a:r>
            <a:r>
              <a:rPr lang="en-US" sz="2800" u="sng" dirty="0" smtClean="0"/>
              <a:t>approximately equal size.</a:t>
            </a:r>
          </a:p>
          <a:p>
            <a:pPr lvl="1"/>
            <a:r>
              <a:rPr lang="en-US" sz="2600" dirty="0" smtClean="0"/>
              <a:t>Each “area” between quartiles contains 25% (one fourth/one quarter) of the data.</a:t>
            </a:r>
          </a:p>
        </p:txBody>
      </p:sp>
      <p:pic>
        <p:nvPicPr>
          <p:cNvPr id="5" name="Picture 4"/>
          <p:cNvPicPr>
            <a:picLocks noChangeAspect="1"/>
          </p:cNvPicPr>
          <p:nvPr/>
        </p:nvPicPr>
        <p:blipFill>
          <a:blip r:embed="rId3"/>
          <a:stretch>
            <a:fillRect/>
          </a:stretch>
        </p:blipFill>
        <p:spPr>
          <a:xfrm>
            <a:off x="2893015" y="4569896"/>
            <a:ext cx="4865466" cy="1834520"/>
          </a:xfrm>
          <a:prstGeom prst="rect">
            <a:avLst/>
          </a:prstGeom>
        </p:spPr>
      </p:pic>
    </p:spTree>
    <p:extLst>
      <p:ext uri="{BB962C8B-B14F-4D97-AF65-F5344CB8AC3E}">
        <p14:creationId xmlns:p14="http://schemas.microsoft.com/office/powerpoint/2010/main" val="1861277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Quartiles</a:t>
            </a:r>
          </a:p>
        </p:txBody>
      </p:sp>
      <p:sp>
        <p:nvSpPr>
          <p:cNvPr id="3" name="Content Placeholder 2"/>
          <p:cNvSpPr>
            <a:spLocks noGrp="1"/>
          </p:cNvSpPr>
          <p:nvPr>
            <p:ph idx="1"/>
          </p:nvPr>
        </p:nvSpPr>
        <p:spPr/>
        <p:txBody>
          <a:bodyPr>
            <a:normAutofit/>
          </a:bodyPr>
          <a:lstStyle/>
          <a:p>
            <a:r>
              <a:rPr lang="en-US" sz="2800" u="sng" dirty="0"/>
              <a:t>Median</a:t>
            </a:r>
            <a:r>
              <a:rPr lang="en-US" sz="2800" dirty="0"/>
              <a:t> – labeled Q₂, is the </a:t>
            </a:r>
            <a:r>
              <a:rPr lang="en-US" sz="2800" dirty="0" smtClean="0"/>
              <a:t>(</a:t>
            </a:r>
            <a:r>
              <a:rPr lang="en-US" sz="2800" dirty="0"/>
              <a:t>second) quartile</a:t>
            </a:r>
            <a:r>
              <a:rPr lang="en-US" sz="2800" dirty="0" smtClean="0"/>
              <a:t>.</a:t>
            </a:r>
          </a:p>
          <a:p>
            <a:r>
              <a:rPr lang="en-US" sz="2800" dirty="0" smtClean="0"/>
              <a:t>Find Q₂ for the test data.</a:t>
            </a:r>
          </a:p>
          <a:p>
            <a:pPr marL="457200" lvl="1" indent="0">
              <a:buNone/>
            </a:pPr>
            <a:r>
              <a:rPr lang="en-US" sz="2400" dirty="0" smtClean="0"/>
              <a:t>	0</a:t>
            </a:r>
            <a:r>
              <a:rPr lang="en-US" sz="2400" dirty="0"/>
              <a:t>, 57, 68, 72, 80, 84, 84, 91, 94, 100</a:t>
            </a:r>
          </a:p>
          <a:p>
            <a:pPr marL="457200" lvl="1" indent="0">
              <a:buNone/>
            </a:pPr>
            <a:endParaRPr lang="en-US" sz="2400" dirty="0"/>
          </a:p>
          <a:p>
            <a:endParaRPr lang="en-US" sz="2800" dirty="0"/>
          </a:p>
        </p:txBody>
      </p:sp>
      <p:pic>
        <p:nvPicPr>
          <p:cNvPr id="5" name="Picture 4"/>
          <p:cNvPicPr>
            <a:picLocks noChangeAspect="1"/>
          </p:cNvPicPr>
          <p:nvPr/>
        </p:nvPicPr>
        <p:blipFill>
          <a:blip r:embed="rId3"/>
          <a:stretch>
            <a:fillRect/>
          </a:stretch>
        </p:blipFill>
        <p:spPr>
          <a:xfrm>
            <a:off x="2788511" y="4302035"/>
            <a:ext cx="5490674" cy="2070254"/>
          </a:xfrm>
          <a:prstGeom prst="rect">
            <a:avLst/>
          </a:prstGeom>
        </p:spPr>
      </p:pic>
    </p:spTree>
    <p:extLst>
      <p:ext uri="{BB962C8B-B14F-4D97-AF65-F5344CB8AC3E}">
        <p14:creationId xmlns:p14="http://schemas.microsoft.com/office/powerpoint/2010/main" val="80706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Quartiles</a:t>
            </a:r>
            <a:endParaRPr lang="en-US" dirty="0"/>
          </a:p>
        </p:txBody>
      </p:sp>
      <p:sp>
        <p:nvSpPr>
          <p:cNvPr id="3" name="Content Placeholder 2"/>
          <p:cNvSpPr>
            <a:spLocks noGrp="1"/>
          </p:cNvSpPr>
          <p:nvPr>
            <p:ph idx="1"/>
          </p:nvPr>
        </p:nvSpPr>
        <p:spPr/>
        <p:txBody>
          <a:bodyPr>
            <a:normAutofit/>
          </a:bodyPr>
          <a:lstStyle/>
          <a:p>
            <a:r>
              <a:rPr lang="en-US" sz="2800" u="sng" dirty="0"/>
              <a:t>Lower (</a:t>
            </a:r>
            <a:r>
              <a:rPr lang="en-US" sz="2800" u="sng" dirty="0" smtClean="0"/>
              <a:t>First) </a:t>
            </a:r>
            <a:r>
              <a:rPr lang="en-US" sz="2800" u="sng" dirty="0"/>
              <a:t>Quartile</a:t>
            </a:r>
            <a:r>
              <a:rPr lang="en-US" sz="2800" dirty="0"/>
              <a:t> – labeled Q₁, is the median of the </a:t>
            </a:r>
            <a:r>
              <a:rPr lang="en-US" sz="2800" dirty="0" smtClean="0"/>
              <a:t>lower half of the data.</a:t>
            </a:r>
          </a:p>
          <a:p>
            <a:r>
              <a:rPr lang="en-US" sz="2800" dirty="0" smtClean="0"/>
              <a:t>Find </a:t>
            </a:r>
            <a:r>
              <a:rPr lang="en-US" sz="2800" dirty="0"/>
              <a:t>Q₁ </a:t>
            </a:r>
            <a:r>
              <a:rPr lang="en-US" sz="2800" dirty="0" smtClean="0"/>
              <a:t>for the test data.</a:t>
            </a:r>
          </a:p>
          <a:p>
            <a:pPr marL="457200" lvl="1" indent="0">
              <a:buNone/>
            </a:pPr>
            <a:r>
              <a:rPr lang="en-US" sz="2600" dirty="0" smtClean="0"/>
              <a:t>	0</a:t>
            </a:r>
            <a:r>
              <a:rPr lang="en-US" sz="2600" dirty="0"/>
              <a:t>, 57, 68, 72, 80, 84, 84, 91, 94, 100</a:t>
            </a:r>
          </a:p>
          <a:p>
            <a:pPr lvl="1"/>
            <a:endParaRPr lang="en-US" sz="2600" dirty="0" smtClean="0"/>
          </a:p>
          <a:p>
            <a:pPr lvl="1"/>
            <a:endParaRPr lang="en-US" sz="2600" dirty="0"/>
          </a:p>
          <a:p>
            <a:endParaRPr lang="en-US" sz="2800" dirty="0"/>
          </a:p>
        </p:txBody>
      </p:sp>
      <p:pic>
        <p:nvPicPr>
          <p:cNvPr id="5" name="Picture 4"/>
          <p:cNvPicPr>
            <a:picLocks noChangeAspect="1"/>
          </p:cNvPicPr>
          <p:nvPr/>
        </p:nvPicPr>
        <p:blipFill>
          <a:blip r:embed="rId2"/>
          <a:stretch>
            <a:fillRect/>
          </a:stretch>
        </p:blipFill>
        <p:spPr>
          <a:xfrm>
            <a:off x="2945264" y="4746706"/>
            <a:ext cx="4909867" cy="1851261"/>
          </a:xfrm>
          <a:prstGeom prst="rect">
            <a:avLst/>
          </a:prstGeom>
        </p:spPr>
      </p:pic>
    </p:spTree>
    <p:extLst>
      <p:ext uri="{BB962C8B-B14F-4D97-AF65-F5344CB8AC3E}">
        <p14:creationId xmlns:p14="http://schemas.microsoft.com/office/powerpoint/2010/main" val="1006703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Quartiles</a:t>
            </a:r>
            <a:endParaRPr lang="en-US" dirty="0"/>
          </a:p>
        </p:txBody>
      </p:sp>
      <p:sp>
        <p:nvSpPr>
          <p:cNvPr id="3" name="Content Placeholder 2"/>
          <p:cNvSpPr>
            <a:spLocks noGrp="1"/>
          </p:cNvSpPr>
          <p:nvPr>
            <p:ph idx="1"/>
          </p:nvPr>
        </p:nvSpPr>
        <p:spPr/>
        <p:txBody>
          <a:bodyPr>
            <a:normAutofit/>
          </a:bodyPr>
          <a:lstStyle/>
          <a:p>
            <a:r>
              <a:rPr lang="en-US" sz="2800" u="sng" dirty="0" smtClean="0"/>
              <a:t>Upper </a:t>
            </a:r>
            <a:r>
              <a:rPr lang="en-US" sz="2800" u="sng" dirty="0"/>
              <a:t>(Third) Quartile</a:t>
            </a:r>
            <a:r>
              <a:rPr lang="en-US" sz="2800" dirty="0"/>
              <a:t> – labeled Q₃, is the median of </a:t>
            </a:r>
            <a:r>
              <a:rPr lang="en-US" sz="2800" dirty="0" smtClean="0"/>
              <a:t>the upper half of the data.</a:t>
            </a:r>
          </a:p>
          <a:p>
            <a:r>
              <a:rPr lang="en-US" sz="2800" dirty="0" smtClean="0"/>
              <a:t>Find Q₃ for the test data.</a:t>
            </a:r>
          </a:p>
          <a:p>
            <a:pPr marL="0" lvl="1" indent="0">
              <a:buNone/>
            </a:pPr>
            <a:r>
              <a:rPr lang="en-US" sz="2600" dirty="0" smtClean="0"/>
              <a:t>		0</a:t>
            </a:r>
            <a:r>
              <a:rPr lang="en-US" sz="2600" dirty="0"/>
              <a:t>, 57, 68, 72, 80, 84, 84, 91, 94, 100</a:t>
            </a:r>
          </a:p>
          <a:p>
            <a:pPr marL="0" indent="0">
              <a:buNone/>
            </a:pPr>
            <a:endParaRPr lang="en-US" sz="2800" dirty="0" smtClean="0"/>
          </a:p>
          <a:p>
            <a:endParaRPr lang="en-US" sz="2800" dirty="0"/>
          </a:p>
        </p:txBody>
      </p:sp>
      <p:pic>
        <p:nvPicPr>
          <p:cNvPr id="4" name="Picture 3"/>
          <p:cNvPicPr>
            <a:picLocks noChangeAspect="1"/>
          </p:cNvPicPr>
          <p:nvPr/>
        </p:nvPicPr>
        <p:blipFill>
          <a:blip r:embed="rId2"/>
          <a:stretch>
            <a:fillRect/>
          </a:stretch>
        </p:blipFill>
        <p:spPr>
          <a:xfrm>
            <a:off x="2888876" y="4509815"/>
            <a:ext cx="5800509" cy="2187077"/>
          </a:xfrm>
          <a:prstGeom prst="rect">
            <a:avLst/>
          </a:prstGeom>
        </p:spPr>
      </p:pic>
    </p:spTree>
    <p:extLst>
      <p:ext uri="{BB962C8B-B14F-4D97-AF65-F5344CB8AC3E}">
        <p14:creationId xmlns:p14="http://schemas.microsoft.com/office/powerpoint/2010/main" val="185953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there is an odd number of data points?</a:t>
            </a:r>
            <a:endParaRPr lang="en-US" dirty="0"/>
          </a:p>
        </p:txBody>
      </p:sp>
      <p:sp>
        <p:nvSpPr>
          <p:cNvPr id="3" name="Content Placeholder 2"/>
          <p:cNvSpPr>
            <a:spLocks noGrp="1"/>
          </p:cNvSpPr>
          <p:nvPr>
            <p:ph idx="1"/>
          </p:nvPr>
        </p:nvSpPr>
        <p:spPr/>
        <p:txBody>
          <a:bodyPr>
            <a:normAutofit/>
          </a:bodyPr>
          <a:lstStyle/>
          <a:p>
            <a:r>
              <a:rPr lang="en-US" sz="2800" dirty="0" smtClean="0"/>
              <a:t>Calculate the median, lower quartile, and upper 	quartile for the modified test scores:</a:t>
            </a:r>
          </a:p>
          <a:p>
            <a:pPr marL="0" indent="0">
              <a:buNone/>
            </a:pPr>
            <a:r>
              <a:rPr lang="en-US" sz="2800" dirty="0"/>
              <a:t>	</a:t>
            </a:r>
            <a:r>
              <a:rPr lang="en-US" sz="2800" dirty="0" smtClean="0"/>
              <a:t>	</a:t>
            </a:r>
            <a:r>
              <a:rPr lang="en-US" sz="2800" dirty="0"/>
              <a:t> 0, 57, 68, 72, 80, 84, 84, 91, 94</a:t>
            </a:r>
          </a:p>
        </p:txBody>
      </p:sp>
    </p:spTree>
    <p:extLst>
      <p:ext uri="{BB962C8B-B14F-4D97-AF65-F5344CB8AC3E}">
        <p14:creationId xmlns:p14="http://schemas.microsoft.com/office/powerpoint/2010/main" val="5307598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IQR</a:t>
            </a:r>
            <a:endParaRPr lang="en-US" dirty="0"/>
          </a:p>
        </p:txBody>
      </p:sp>
      <p:sp>
        <p:nvSpPr>
          <p:cNvPr id="3" name="Content Placeholder 2"/>
          <p:cNvSpPr>
            <a:spLocks noGrp="1"/>
          </p:cNvSpPr>
          <p:nvPr>
            <p:ph idx="1"/>
          </p:nvPr>
        </p:nvSpPr>
        <p:spPr>
          <a:xfrm>
            <a:off x="677334" y="1270000"/>
            <a:ext cx="8596668" cy="4195387"/>
          </a:xfrm>
        </p:spPr>
        <p:txBody>
          <a:bodyPr>
            <a:normAutofit/>
          </a:bodyPr>
          <a:lstStyle/>
          <a:p>
            <a:r>
              <a:rPr lang="en-US" sz="2800" u="sng" dirty="0"/>
              <a:t>Interquartile Range </a:t>
            </a:r>
            <a:r>
              <a:rPr lang="en-US" sz="2800" dirty="0"/>
              <a:t>– Written IQR, is the middle data; everything between Q</a:t>
            </a:r>
            <a:r>
              <a:rPr lang="en-US" sz="2800" baseline="-25000" dirty="0"/>
              <a:t>1</a:t>
            </a:r>
            <a:r>
              <a:rPr lang="en-US" sz="2800" dirty="0"/>
              <a:t> and Q₃.</a:t>
            </a:r>
          </a:p>
          <a:p>
            <a:pPr lvl="1"/>
            <a:r>
              <a:rPr lang="en-US" sz="2800" dirty="0"/>
              <a:t>Calculated by subtracting Q₃ from Q₁</a:t>
            </a:r>
          </a:p>
          <a:p>
            <a:pPr lvl="2"/>
            <a:r>
              <a:rPr lang="en-US" sz="2600" dirty="0"/>
              <a:t>IQR = Q₃ - Q</a:t>
            </a:r>
            <a:r>
              <a:rPr lang="en-US" sz="2600" dirty="0" smtClean="0"/>
              <a:t>₁</a:t>
            </a:r>
          </a:p>
          <a:p>
            <a:pPr lvl="2"/>
            <a:r>
              <a:rPr lang="en-US" sz="2800" dirty="0" smtClean="0"/>
              <a:t>IQR </a:t>
            </a:r>
            <a:r>
              <a:rPr lang="en-US" sz="2800" dirty="0"/>
              <a:t>i</a:t>
            </a:r>
            <a:r>
              <a:rPr lang="en-US" sz="2800" dirty="0" smtClean="0"/>
              <a:t>s the range of the middle 50% of the data.</a:t>
            </a:r>
          </a:p>
        </p:txBody>
      </p:sp>
      <p:pic>
        <p:nvPicPr>
          <p:cNvPr id="4" name="Picture 3"/>
          <p:cNvPicPr>
            <a:picLocks noChangeAspect="1"/>
          </p:cNvPicPr>
          <p:nvPr/>
        </p:nvPicPr>
        <p:blipFill>
          <a:blip r:embed="rId2"/>
          <a:stretch>
            <a:fillRect/>
          </a:stretch>
        </p:blipFill>
        <p:spPr>
          <a:xfrm>
            <a:off x="6933792" y="4902927"/>
            <a:ext cx="4875205" cy="1838192"/>
          </a:xfrm>
          <a:prstGeom prst="rect">
            <a:avLst/>
          </a:prstGeom>
        </p:spPr>
      </p:pic>
    </p:spTree>
    <p:extLst>
      <p:ext uri="{BB962C8B-B14F-4D97-AF65-F5344CB8AC3E}">
        <p14:creationId xmlns:p14="http://schemas.microsoft.com/office/powerpoint/2010/main" val="259832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158" y="174171"/>
            <a:ext cx="8596668" cy="1320800"/>
          </a:xfrm>
        </p:spPr>
        <p:txBody>
          <a:bodyPr>
            <a:normAutofit/>
          </a:bodyPr>
          <a:lstStyle/>
          <a:p>
            <a:r>
              <a:rPr lang="en-US" sz="4800" dirty="0" smtClean="0"/>
              <a:t>What is a sample?</a:t>
            </a:r>
            <a:endParaRPr lang="en-US" sz="4800" dirty="0"/>
          </a:p>
        </p:txBody>
      </p:sp>
      <p:sp>
        <p:nvSpPr>
          <p:cNvPr id="3" name="Content Placeholder 2"/>
          <p:cNvSpPr>
            <a:spLocks noGrp="1"/>
          </p:cNvSpPr>
          <p:nvPr>
            <p:ph sz="half" idx="1"/>
          </p:nvPr>
        </p:nvSpPr>
        <p:spPr>
          <a:xfrm>
            <a:off x="223234" y="834571"/>
            <a:ext cx="8738515" cy="3880772"/>
          </a:xfrm>
        </p:spPr>
        <p:txBody>
          <a:bodyPr>
            <a:noAutofit/>
          </a:bodyPr>
          <a:lstStyle/>
          <a:p>
            <a:r>
              <a:rPr lang="en-US" sz="2800" dirty="0" smtClean="0"/>
              <a:t>The </a:t>
            </a:r>
            <a:r>
              <a:rPr lang="en-US" sz="2800" u="sng" dirty="0" smtClean="0"/>
              <a:t>population</a:t>
            </a:r>
            <a:r>
              <a:rPr lang="en-US" sz="2800" dirty="0" smtClean="0"/>
              <a:t> is everyone (or everything) we are interested in.</a:t>
            </a:r>
          </a:p>
          <a:p>
            <a:r>
              <a:rPr lang="en-US" sz="2800" dirty="0" smtClean="0"/>
              <a:t>A </a:t>
            </a:r>
            <a:r>
              <a:rPr lang="en-US" sz="2800" u="sng" dirty="0" smtClean="0"/>
              <a:t>sample</a:t>
            </a:r>
            <a:r>
              <a:rPr lang="en-US" sz="2800" dirty="0" smtClean="0"/>
              <a:t> is a group selected from the population.</a:t>
            </a:r>
          </a:p>
          <a:p>
            <a:pPr lvl="1"/>
            <a:r>
              <a:rPr lang="en-US" sz="2600" dirty="0" smtClean="0"/>
              <a:t>Why do we take a sample?</a:t>
            </a:r>
          </a:p>
          <a:p>
            <a:pPr lvl="2"/>
            <a:r>
              <a:rPr lang="en-US" sz="2400" dirty="0" smtClean="0"/>
              <a:t>We want to know something about the population, and it’s not practical, or may be impossible, to get data from the entire population. (animals)</a:t>
            </a:r>
          </a:p>
          <a:p>
            <a:r>
              <a:rPr lang="en-US" sz="2800" dirty="0" smtClean="0"/>
              <a:t>A </a:t>
            </a:r>
            <a:r>
              <a:rPr lang="en-US" sz="2800" u="sng" dirty="0" smtClean="0"/>
              <a:t>variable</a:t>
            </a:r>
            <a:r>
              <a:rPr lang="en-US" sz="2800" dirty="0" smtClean="0"/>
              <a:t> is an attribute of the population that we want to know about, like the weight of a bag of chips, or the color of someone’s hair. </a:t>
            </a:r>
            <a:r>
              <a:rPr lang="en-US" sz="1200" dirty="0" smtClean="0"/>
              <a:t>(Quantitative vs Qualitative)</a:t>
            </a:r>
          </a:p>
          <a:p>
            <a:pPr lvl="1"/>
            <a:r>
              <a:rPr lang="en-US" sz="2600" dirty="0" smtClean="0"/>
              <a:t>We may be looking for what causes the variable to change, or how the variable affects other variables.</a:t>
            </a:r>
          </a:p>
          <a:p>
            <a:pPr marL="0" indent="0">
              <a:buNone/>
            </a:pPr>
            <a:endParaRPr lang="en-US" sz="2800" dirty="0"/>
          </a:p>
        </p:txBody>
      </p:sp>
    </p:spTree>
    <p:extLst>
      <p:ext uri="{BB962C8B-B14F-4D97-AF65-F5344CB8AC3E}">
        <p14:creationId xmlns:p14="http://schemas.microsoft.com/office/powerpoint/2010/main" val="39414144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IQR</a:t>
            </a:r>
            <a:endParaRPr lang="en-US" dirty="0"/>
          </a:p>
        </p:txBody>
      </p:sp>
      <p:sp>
        <p:nvSpPr>
          <p:cNvPr id="3" name="Content Placeholder 2"/>
          <p:cNvSpPr>
            <a:spLocks noGrp="1"/>
          </p:cNvSpPr>
          <p:nvPr>
            <p:ph idx="1"/>
          </p:nvPr>
        </p:nvSpPr>
        <p:spPr/>
        <p:txBody>
          <a:bodyPr>
            <a:normAutofit/>
          </a:bodyPr>
          <a:lstStyle/>
          <a:p>
            <a:r>
              <a:rPr lang="en-US" sz="2800" dirty="0" smtClean="0"/>
              <a:t>What is the IQR for our test data?</a:t>
            </a:r>
          </a:p>
          <a:p>
            <a:pPr marL="457200" lvl="1" indent="0">
              <a:buNone/>
            </a:pPr>
            <a:r>
              <a:rPr lang="en-US" sz="2600" dirty="0"/>
              <a:t>	0, 57, 68, 72, 80, 84, 84, 91, 94, </a:t>
            </a:r>
            <a:r>
              <a:rPr lang="en-US" sz="2600" dirty="0" smtClean="0"/>
              <a:t>100</a:t>
            </a:r>
            <a:endParaRPr lang="en-US" sz="2600" dirty="0"/>
          </a:p>
        </p:txBody>
      </p:sp>
    </p:spTree>
    <p:extLst>
      <p:ext uri="{BB962C8B-B14F-4D97-AF65-F5344CB8AC3E}">
        <p14:creationId xmlns:p14="http://schemas.microsoft.com/office/powerpoint/2010/main" val="14997491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Outlier</a:t>
            </a:r>
            <a:endParaRPr lang="en-US" dirty="0"/>
          </a:p>
        </p:txBody>
      </p:sp>
      <p:sp>
        <p:nvSpPr>
          <p:cNvPr id="3" name="Content Placeholder 2"/>
          <p:cNvSpPr>
            <a:spLocks noGrp="1"/>
          </p:cNvSpPr>
          <p:nvPr>
            <p:ph idx="1"/>
          </p:nvPr>
        </p:nvSpPr>
        <p:spPr>
          <a:xfrm>
            <a:off x="542863" y="1434448"/>
            <a:ext cx="8596668" cy="3880773"/>
          </a:xfrm>
        </p:spPr>
        <p:txBody>
          <a:bodyPr>
            <a:noAutofit/>
          </a:bodyPr>
          <a:lstStyle/>
          <a:p>
            <a:r>
              <a:rPr lang="en-US" sz="2600" u="sng" dirty="0"/>
              <a:t>Outlier</a:t>
            </a:r>
            <a:r>
              <a:rPr lang="en-US" sz="2600" dirty="0"/>
              <a:t>: A number that is much smaller or much larger than most other values in the set of data.</a:t>
            </a:r>
          </a:p>
          <a:p>
            <a:endParaRPr lang="en-US" sz="2600" dirty="0"/>
          </a:p>
          <a:p>
            <a:r>
              <a:rPr lang="en-US" sz="2600" dirty="0"/>
              <a:t>Add 1.5 * IQR to the upper quartile, </a:t>
            </a:r>
            <a:r>
              <a:rPr lang="en-US" sz="2600" dirty="0" smtClean="0"/>
              <a:t>Q3.</a:t>
            </a:r>
          </a:p>
          <a:p>
            <a:pPr lvl="1"/>
            <a:r>
              <a:rPr lang="en-US" sz="2400" dirty="0" smtClean="0"/>
              <a:t>Any </a:t>
            </a:r>
            <a:r>
              <a:rPr lang="en-US" sz="2400" dirty="0"/>
              <a:t>value above that number is an outlier.</a:t>
            </a:r>
          </a:p>
          <a:p>
            <a:pPr lvl="1"/>
            <a:endParaRPr lang="en-US" sz="2600" dirty="0"/>
          </a:p>
          <a:p>
            <a:r>
              <a:rPr lang="en-US" sz="2600" dirty="0"/>
              <a:t>Subtract 1.5*IQR from the lower quartile, </a:t>
            </a:r>
            <a:r>
              <a:rPr lang="en-US" sz="2600" dirty="0" smtClean="0"/>
              <a:t>Q1.</a:t>
            </a:r>
          </a:p>
          <a:p>
            <a:pPr lvl="1"/>
            <a:r>
              <a:rPr lang="en-US" sz="2400" dirty="0" smtClean="0"/>
              <a:t>Any </a:t>
            </a:r>
            <a:r>
              <a:rPr lang="en-US" sz="2400" dirty="0"/>
              <a:t>value below that number is also an outlier.</a:t>
            </a:r>
          </a:p>
          <a:p>
            <a:endParaRPr lang="en-US" sz="2600" dirty="0"/>
          </a:p>
        </p:txBody>
      </p:sp>
    </p:spTree>
    <p:extLst>
      <p:ext uri="{BB962C8B-B14F-4D97-AF65-F5344CB8AC3E}">
        <p14:creationId xmlns:p14="http://schemas.microsoft.com/office/powerpoint/2010/main" val="181517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Outlier</a:t>
            </a:r>
            <a:endParaRPr lang="en-US" dirty="0"/>
          </a:p>
        </p:txBody>
      </p:sp>
      <p:sp>
        <p:nvSpPr>
          <p:cNvPr id="3" name="Content Placeholder 2"/>
          <p:cNvSpPr>
            <a:spLocks noGrp="1"/>
          </p:cNvSpPr>
          <p:nvPr>
            <p:ph idx="1"/>
          </p:nvPr>
        </p:nvSpPr>
        <p:spPr/>
        <p:txBody>
          <a:bodyPr>
            <a:normAutofit/>
          </a:bodyPr>
          <a:lstStyle/>
          <a:p>
            <a:r>
              <a:rPr lang="en-US" sz="2800" dirty="0" smtClean="0"/>
              <a:t>Are there any outliers in the test data?</a:t>
            </a:r>
          </a:p>
          <a:p>
            <a:pPr marL="914400" lvl="2" indent="0">
              <a:buNone/>
            </a:pPr>
            <a:r>
              <a:rPr lang="en-US" sz="2400" dirty="0"/>
              <a:t>0, 57, 68, 72, 80, 84, 84, 91, 94, </a:t>
            </a:r>
            <a:r>
              <a:rPr lang="en-US" sz="2400" dirty="0" smtClean="0"/>
              <a:t>100</a:t>
            </a:r>
            <a:endParaRPr lang="en-US" sz="2400" dirty="0"/>
          </a:p>
        </p:txBody>
      </p:sp>
    </p:spTree>
    <p:extLst>
      <p:ext uri="{BB962C8B-B14F-4D97-AF65-F5344CB8AC3E}">
        <p14:creationId xmlns:p14="http://schemas.microsoft.com/office/powerpoint/2010/main" val="35260536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try</a:t>
            </a:r>
            <a:endParaRPr lang="en-US" dirty="0"/>
          </a:p>
        </p:txBody>
      </p:sp>
      <p:sp>
        <p:nvSpPr>
          <p:cNvPr id="3" name="Content Placeholder 2"/>
          <p:cNvSpPr>
            <a:spLocks noGrp="1"/>
          </p:cNvSpPr>
          <p:nvPr>
            <p:ph idx="1"/>
          </p:nvPr>
        </p:nvSpPr>
        <p:spPr>
          <a:xfrm>
            <a:off x="677334" y="1394234"/>
            <a:ext cx="8596668" cy="3880773"/>
          </a:xfrm>
        </p:spPr>
        <p:txBody>
          <a:bodyPr>
            <a:normAutofit/>
          </a:bodyPr>
          <a:lstStyle/>
          <a:p>
            <a:r>
              <a:rPr lang="en-US" sz="2600" dirty="0" smtClean="0"/>
              <a:t>Given </a:t>
            </a:r>
            <a:r>
              <a:rPr lang="en-US" sz="2600" dirty="0"/>
              <a:t>the following 9-hole mini putt </a:t>
            </a:r>
            <a:r>
              <a:rPr lang="en-US" sz="2600" dirty="0" smtClean="0"/>
              <a:t>scores:</a:t>
            </a:r>
            <a:endParaRPr lang="en-US" sz="2600" dirty="0"/>
          </a:p>
          <a:p>
            <a:pPr marL="0" lvl="2" indent="0">
              <a:buNone/>
            </a:pPr>
            <a:r>
              <a:rPr lang="en-US" sz="2600" dirty="0"/>
              <a:t>		62, 79, 55, 66, 18, </a:t>
            </a:r>
            <a:r>
              <a:rPr lang="en-US" sz="2600" dirty="0" smtClean="0"/>
              <a:t>75, 43, </a:t>
            </a:r>
            <a:r>
              <a:rPr lang="en-US" sz="2600" dirty="0"/>
              <a:t>79, 59, 81</a:t>
            </a:r>
          </a:p>
          <a:p>
            <a:endParaRPr lang="en-US" sz="2600" dirty="0"/>
          </a:p>
          <a:p>
            <a:r>
              <a:rPr lang="en-US" sz="2600" dirty="0" smtClean="0"/>
              <a:t>Make a box plot for this data. Note outliers.</a:t>
            </a:r>
          </a:p>
          <a:p>
            <a:r>
              <a:rPr lang="en-US" sz="2600" dirty="0" smtClean="0"/>
              <a:t>Would </a:t>
            </a:r>
            <a:r>
              <a:rPr lang="en-US" sz="2600" dirty="0"/>
              <a:t>there be an outlier if the 18 were a 19?</a:t>
            </a:r>
          </a:p>
          <a:p>
            <a:endParaRPr lang="en-US" sz="2600" dirty="0"/>
          </a:p>
          <a:p>
            <a:pPr marL="0" indent="0">
              <a:buNone/>
            </a:pPr>
            <a:endParaRPr lang="en-US" sz="2800" dirty="0" smtClean="0"/>
          </a:p>
        </p:txBody>
      </p:sp>
    </p:spTree>
    <p:extLst>
      <p:ext uri="{BB962C8B-B14F-4D97-AF65-F5344CB8AC3E}">
        <p14:creationId xmlns:p14="http://schemas.microsoft.com/office/powerpoint/2010/main" val="15020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Outliers and measure of spread</a:t>
            </a:r>
            <a:endParaRPr lang="en-US" dirty="0"/>
          </a:p>
        </p:txBody>
      </p:sp>
      <p:sp>
        <p:nvSpPr>
          <p:cNvPr id="3" name="Content Placeholder 2"/>
          <p:cNvSpPr>
            <a:spLocks noGrp="1"/>
          </p:cNvSpPr>
          <p:nvPr>
            <p:ph idx="1"/>
          </p:nvPr>
        </p:nvSpPr>
        <p:spPr/>
        <p:txBody>
          <a:bodyPr>
            <a:normAutofit/>
          </a:bodyPr>
          <a:lstStyle/>
          <a:p>
            <a:r>
              <a:rPr lang="en-US" sz="2800" dirty="0" smtClean="0"/>
              <a:t>Range and IQR are both measures of spread.</a:t>
            </a:r>
          </a:p>
          <a:p>
            <a:pPr lvl="1"/>
            <a:r>
              <a:rPr lang="en-US" sz="2600" dirty="0" smtClean="0"/>
              <a:t>They tell us how much variation there is in our data. That is, how spread out is everything.</a:t>
            </a:r>
          </a:p>
          <a:p>
            <a:pPr lvl="1"/>
            <a:r>
              <a:rPr lang="en-US" sz="2600" dirty="0" smtClean="0"/>
              <a:t>Which would be more affected by an outlier: the range, or the IQR?</a:t>
            </a:r>
            <a:endParaRPr lang="en-US" sz="2600" dirty="0"/>
          </a:p>
        </p:txBody>
      </p:sp>
    </p:spTree>
    <p:extLst>
      <p:ext uri="{BB962C8B-B14F-4D97-AF65-F5344CB8AC3E}">
        <p14:creationId xmlns:p14="http://schemas.microsoft.com/office/powerpoint/2010/main" val="32670677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381" y="116541"/>
            <a:ext cx="8596668" cy="1320800"/>
          </a:xfrm>
        </p:spPr>
        <p:txBody>
          <a:bodyPr/>
          <a:lstStyle/>
          <a:p>
            <a:r>
              <a:rPr lang="en-US" dirty="0" smtClean="0"/>
              <a:t>Calculator</a:t>
            </a:r>
            <a:endParaRPr lang="en-US" dirty="0"/>
          </a:p>
        </p:txBody>
      </p:sp>
      <p:sp>
        <p:nvSpPr>
          <p:cNvPr id="3" name="Content Placeholder 2"/>
          <p:cNvSpPr>
            <a:spLocks noGrp="1"/>
          </p:cNvSpPr>
          <p:nvPr>
            <p:ph idx="1"/>
          </p:nvPr>
        </p:nvSpPr>
        <p:spPr>
          <a:xfrm>
            <a:off x="1269005" y="878636"/>
            <a:ext cx="8596668" cy="3880773"/>
          </a:xfrm>
        </p:spPr>
        <p:txBody>
          <a:bodyPr>
            <a:noAutofit/>
          </a:bodyPr>
          <a:lstStyle/>
          <a:p>
            <a:r>
              <a:rPr lang="en-US" sz="2600" dirty="0" smtClean="0"/>
              <a:t>Press the STAT button </a:t>
            </a:r>
            <a:r>
              <a:rPr lang="en-US" sz="2600" dirty="0" smtClean="0">
                <a:sym typeface="Wingdings" panose="05000000000000000000" pitchFamily="2" charset="2"/>
              </a:rPr>
              <a:t> Edit</a:t>
            </a:r>
            <a:endParaRPr lang="en-US" sz="2600" dirty="0" smtClean="0"/>
          </a:p>
          <a:p>
            <a:r>
              <a:rPr lang="en-US" sz="2600" dirty="0" smtClean="0"/>
              <a:t>Input the data under L1.</a:t>
            </a:r>
          </a:p>
          <a:p>
            <a:pPr lvl="1"/>
            <a:r>
              <a:rPr lang="en-US" sz="2600" dirty="0" smtClean="0"/>
              <a:t>Be </a:t>
            </a:r>
            <a:r>
              <a:rPr lang="en-US" sz="2600" dirty="0"/>
              <a:t>careful to type the numbers correctly!</a:t>
            </a:r>
          </a:p>
          <a:p>
            <a:r>
              <a:rPr lang="en-US" sz="2600" dirty="0" smtClean="0"/>
              <a:t>Go to GRAPH (2</a:t>
            </a:r>
            <a:r>
              <a:rPr lang="en-US" sz="2600" baseline="30000" dirty="0" smtClean="0"/>
              <a:t>nd</a:t>
            </a:r>
            <a:r>
              <a:rPr lang="en-US" sz="2600" dirty="0" smtClean="0"/>
              <a:t>+Y=), </a:t>
            </a:r>
            <a:r>
              <a:rPr lang="en-US" sz="2600" dirty="0"/>
              <a:t>then press enter on number 1.</a:t>
            </a:r>
          </a:p>
          <a:p>
            <a:r>
              <a:rPr lang="en-US" sz="2600" dirty="0"/>
              <a:t>Highlight “ON” and press enter.</a:t>
            </a:r>
          </a:p>
          <a:p>
            <a:r>
              <a:rPr lang="en-US" sz="2600" dirty="0"/>
              <a:t>Press down and the right arrow until you are highlighting the box </a:t>
            </a:r>
            <a:r>
              <a:rPr lang="en-US" sz="2600" dirty="0" smtClean="0"/>
              <a:t>plot, </a:t>
            </a:r>
            <a:r>
              <a:rPr lang="en-US" sz="2600" dirty="0"/>
              <a:t>then press enter again.</a:t>
            </a:r>
          </a:p>
          <a:p>
            <a:r>
              <a:rPr lang="en-US" sz="2600" dirty="0"/>
              <a:t>Now press the ZOOM key and scroll down to </a:t>
            </a:r>
            <a:r>
              <a:rPr lang="en-US" sz="2600" dirty="0" err="1"/>
              <a:t>ZoomStat</a:t>
            </a:r>
            <a:r>
              <a:rPr lang="en-US" sz="2600" dirty="0"/>
              <a:t>.</a:t>
            </a:r>
          </a:p>
          <a:p>
            <a:pPr lvl="1"/>
            <a:r>
              <a:rPr lang="en-US" sz="2600" dirty="0"/>
              <a:t>Or you can just press ZOOM then 9.</a:t>
            </a:r>
          </a:p>
          <a:p>
            <a:endParaRPr lang="en-US" sz="2600" dirty="0"/>
          </a:p>
        </p:txBody>
      </p:sp>
      <p:sp>
        <p:nvSpPr>
          <p:cNvPr id="4" name="Rectangle 3"/>
          <p:cNvSpPr/>
          <p:nvPr/>
        </p:nvSpPr>
        <p:spPr>
          <a:xfrm>
            <a:off x="9865673" y="237010"/>
            <a:ext cx="1867847" cy="1692771"/>
          </a:xfrm>
          <a:prstGeom prst="rect">
            <a:avLst/>
          </a:prstGeom>
        </p:spPr>
        <p:txBody>
          <a:bodyPr wrap="square">
            <a:spAutoFit/>
          </a:bodyPr>
          <a:lstStyle/>
          <a:p>
            <a:pPr marL="0" lvl="2" indent="0">
              <a:buNone/>
            </a:pPr>
            <a:r>
              <a:rPr lang="en-US" sz="2600" dirty="0"/>
              <a:t>62, 79, 55, 66, 18, 75, 43, 79, 59, 81</a:t>
            </a:r>
          </a:p>
        </p:txBody>
      </p:sp>
    </p:spTree>
    <p:extLst>
      <p:ext uri="{BB962C8B-B14F-4D97-AF65-F5344CB8AC3E}">
        <p14:creationId xmlns:p14="http://schemas.microsoft.com/office/powerpoint/2010/main" val="1412726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a:t>
            </a:r>
            <a:endParaRPr lang="en-US" dirty="0"/>
          </a:p>
        </p:txBody>
      </p:sp>
      <p:sp>
        <p:nvSpPr>
          <p:cNvPr id="3" name="Content Placeholder 2"/>
          <p:cNvSpPr>
            <a:spLocks noGrp="1"/>
          </p:cNvSpPr>
          <p:nvPr>
            <p:ph idx="1"/>
          </p:nvPr>
        </p:nvSpPr>
        <p:spPr>
          <a:xfrm>
            <a:off x="747002" y="1394235"/>
            <a:ext cx="10103877" cy="4632096"/>
          </a:xfrm>
        </p:spPr>
        <p:txBody>
          <a:bodyPr>
            <a:noAutofit/>
          </a:bodyPr>
          <a:lstStyle/>
          <a:p>
            <a:r>
              <a:rPr lang="en-US" sz="2800" dirty="0" smtClean="0"/>
              <a:t>A mall survey asks weekend shoppers how much they typically spend each trip. The results follow:</a:t>
            </a:r>
          </a:p>
          <a:p>
            <a:pPr marL="914400" lvl="2" indent="0">
              <a:buNone/>
            </a:pPr>
            <a:r>
              <a:rPr lang="en-US" sz="2800" dirty="0" smtClean="0"/>
              <a:t>70, 20, 60, 50, 200, 40, 50, 75, 60</a:t>
            </a:r>
            <a:endParaRPr lang="en-US" sz="2800" dirty="0"/>
          </a:p>
          <a:p>
            <a:r>
              <a:rPr lang="en-US" sz="2800" dirty="0" smtClean="0"/>
              <a:t>Calculate all five numbers in the five number summary, and determine if there are any outliers.</a:t>
            </a:r>
          </a:p>
          <a:p>
            <a:r>
              <a:rPr lang="en-US" sz="2800" dirty="0" smtClean="0"/>
              <a:t>Sketch a box plot from this data.</a:t>
            </a:r>
          </a:p>
          <a:p>
            <a:r>
              <a:rPr lang="en-US" sz="2800" dirty="0" smtClean="0"/>
              <a:t>Calculate the mean. Why is it not the same as the median?</a:t>
            </a:r>
          </a:p>
          <a:p>
            <a:r>
              <a:rPr lang="en-US" sz="2800" dirty="0" smtClean="0"/>
              <a:t>Calculate the mode.</a:t>
            </a:r>
          </a:p>
          <a:p>
            <a:pPr lvl="2"/>
            <a:r>
              <a:rPr lang="en-US" sz="2400" dirty="0" smtClean="0"/>
              <a:t>I messed up yesterday. You can have multiple modes.</a:t>
            </a:r>
          </a:p>
        </p:txBody>
      </p:sp>
    </p:spTree>
    <p:extLst>
      <p:ext uri="{BB962C8B-B14F-4D97-AF65-F5344CB8AC3E}">
        <p14:creationId xmlns:p14="http://schemas.microsoft.com/office/powerpoint/2010/main" val="165947211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HW 2</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156472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Lesson 3: Frequency table, bar graph, dot plot.</a:t>
            </a:r>
            <a:br>
              <a:rPr lang="en-US" dirty="0" smtClean="0"/>
            </a:br>
            <a:r>
              <a:rPr lang="en-US" dirty="0" smtClean="0"/>
              <a:t>Objectives:</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Today we will learn:</a:t>
            </a:r>
          </a:p>
          <a:p>
            <a:r>
              <a:rPr lang="en-US" sz="2800" dirty="0"/>
              <a:t>How to calculate the percentile of a value in our data, and how to find what data points are in a given percentile</a:t>
            </a:r>
            <a:r>
              <a:rPr lang="en-US" sz="2800" dirty="0" smtClean="0"/>
              <a:t>.</a:t>
            </a:r>
          </a:p>
          <a:p>
            <a:r>
              <a:rPr lang="en-US" sz="2800" dirty="0" smtClean="0"/>
              <a:t>What a frequency table, bar graph, and dot plot are.</a:t>
            </a:r>
          </a:p>
          <a:p>
            <a:r>
              <a:rPr lang="en-US" sz="2800" dirty="0" smtClean="0"/>
              <a:t>How to create each of these plots.</a:t>
            </a:r>
          </a:p>
          <a:p>
            <a:r>
              <a:rPr lang="en-US" sz="2800" dirty="0" smtClean="0"/>
              <a:t>How to read data from these graphs.</a:t>
            </a:r>
          </a:p>
        </p:txBody>
      </p:sp>
    </p:spTree>
    <p:extLst>
      <p:ext uri="{BB962C8B-B14F-4D97-AF65-F5344CB8AC3E}">
        <p14:creationId xmlns:p14="http://schemas.microsoft.com/office/powerpoint/2010/main" val="31468373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Percentile</a:t>
            </a:r>
            <a:endParaRPr lang="en-US" dirty="0"/>
          </a:p>
        </p:txBody>
      </p:sp>
      <p:sp>
        <p:nvSpPr>
          <p:cNvPr id="3" name="Content Placeholder 2"/>
          <p:cNvSpPr>
            <a:spLocks noGrp="1"/>
          </p:cNvSpPr>
          <p:nvPr>
            <p:ph idx="1"/>
          </p:nvPr>
        </p:nvSpPr>
        <p:spPr/>
        <p:txBody>
          <a:bodyPr>
            <a:normAutofit/>
          </a:bodyPr>
          <a:lstStyle/>
          <a:p>
            <a:r>
              <a:rPr lang="en-US" sz="2800" u="sng" dirty="0"/>
              <a:t>Percentile</a:t>
            </a:r>
            <a:r>
              <a:rPr lang="en-US" sz="2800" dirty="0"/>
              <a:t>: The </a:t>
            </a:r>
            <a:r>
              <a:rPr lang="en-US" sz="2800" dirty="0" err="1"/>
              <a:t>p</a:t>
            </a:r>
            <a:r>
              <a:rPr lang="en-US" sz="2800" baseline="30000" dirty="0" err="1"/>
              <a:t>th</a:t>
            </a:r>
            <a:r>
              <a:rPr lang="en-US" sz="2800" dirty="0"/>
              <a:t> percentile of a set of numbers is the value in that set such that “p” percent of the numbers are </a:t>
            </a:r>
            <a:r>
              <a:rPr lang="en-US" sz="2800" dirty="0" smtClean="0"/>
              <a:t>less than or equal to that value.</a:t>
            </a:r>
          </a:p>
          <a:p>
            <a:pPr lvl="1"/>
            <a:r>
              <a:rPr lang="en-US" sz="2400" dirty="0" smtClean="0"/>
              <a:t>For a test score example, your percentile is the scores you beat or tied. </a:t>
            </a:r>
          </a:p>
          <a:p>
            <a:endParaRPr lang="en-US" sz="2800" dirty="0"/>
          </a:p>
        </p:txBody>
      </p:sp>
    </p:spTree>
    <p:extLst>
      <p:ext uri="{BB962C8B-B14F-4D97-AF65-F5344CB8AC3E}">
        <p14:creationId xmlns:p14="http://schemas.microsoft.com/office/powerpoint/2010/main" val="236380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a:bodyPr>
          <a:lstStyle/>
          <a:p>
            <a:r>
              <a:rPr lang="en-US" sz="4800" dirty="0" smtClean="0"/>
              <a:t>Basic Methods of Sampling</a:t>
            </a:r>
          </a:p>
        </p:txBody>
      </p:sp>
      <p:sp>
        <p:nvSpPr>
          <p:cNvPr id="4" name="Content Placeholder 3"/>
          <p:cNvSpPr>
            <a:spLocks noGrp="1"/>
          </p:cNvSpPr>
          <p:nvPr>
            <p:ph sz="half" idx="1"/>
          </p:nvPr>
        </p:nvSpPr>
        <p:spPr>
          <a:xfrm>
            <a:off x="677334" y="2160589"/>
            <a:ext cx="8353455" cy="3880772"/>
          </a:xfrm>
        </p:spPr>
        <p:txBody>
          <a:bodyPr>
            <a:noAutofit/>
          </a:bodyPr>
          <a:lstStyle/>
          <a:p>
            <a:r>
              <a:rPr lang="en-US" sz="2800" dirty="0" smtClean="0"/>
              <a:t>Random Sampling</a:t>
            </a:r>
          </a:p>
          <a:p>
            <a:pPr lvl="1"/>
            <a:r>
              <a:rPr lang="en-US" sz="2600" dirty="0" smtClean="0"/>
              <a:t>Selected by using chance or random numbers 	Each individual subject (human or otherwise) has an equal chance of being selected</a:t>
            </a:r>
          </a:p>
          <a:p>
            <a:pPr lvl="1"/>
            <a:r>
              <a:rPr lang="en-US" sz="2600" dirty="0" smtClean="0"/>
              <a:t>Examples</a:t>
            </a:r>
            <a:r>
              <a:rPr lang="en-US" sz="2800" dirty="0" smtClean="0"/>
              <a:t>:   </a:t>
            </a:r>
          </a:p>
          <a:p>
            <a:pPr lvl="2"/>
            <a:r>
              <a:rPr lang="en-US" sz="2400" dirty="0" smtClean="0"/>
              <a:t>Drawing names from a hat</a:t>
            </a:r>
          </a:p>
          <a:p>
            <a:pPr lvl="2"/>
            <a:r>
              <a:rPr lang="en-US" sz="2400" dirty="0" smtClean="0"/>
              <a:t>Random Numbers</a:t>
            </a:r>
          </a:p>
          <a:p>
            <a:pPr lvl="3"/>
            <a:r>
              <a:rPr lang="en-US" sz="1400" dirty="0" smtClean="0"/>
              <a:t>(humans </a:t>
            </a:r>
            <a:r>
              <a:rPr lang="en-US" sz="1400" dirty="0"/>
              <a:t>are not capable of random selection)</a:t>
            </a:r>
          </a:p>
          <a:p>
            <a:pPr lvl="2"/>
            <a:endParaRPr lang="en-US" sz="2400" dirty="0" smtClean="0"/>
          </a:p>
        </p:txBody>
      </p:sp>
      <p:pic>
        <p:nvPicPr>
          <p:cNvPr id="9220" name="Picture 2052" descr="1_Rand"/>
          <p:cNvPicPr>
            <a:picLocks noGrp="1" noChangeAspect="1" noChangeArrowheads="1"/>
          </p:cNvPicPr>
          <p:nvPr>
            <p:ph sz="half" idx="2"/>
          </p:nvPr>
        </p:nvPicPr>
        <p:blipFill>
          <a:blip r:embed="rId2"/>
          <a:stretch>
            <a:fillRect/>
          </a:stretch>
        </p:blipFill>
        <p:spPr>
          <a:xfrm>
            <a:off x="5089525" y="2945383"/>
            <a:ext cx="4184650" cy="2311847"/>
          </a:xfrm>
          <a:noFill/>
        </p:spPr>
      </p:pic>
    </p:spTree>
    <p:extLst>
      <p:ext uri="{BB962C8B-B14F-4D97-AF65-F5344CB8AC3E}">
        <p14:creationId xmlns:p14="http://schemas.microsoft.com/office/powerpoint/2010/main" val="336941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wipe(down)">
                                      <p:cBhvr>
                                        <p:cTn id="15" dur="500"/>
                                        <p:tgtEl>
                                          <p:spTgt spid="4">
                                            <p:txEl>
                                              <p:pRg st="3" end="3"/>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wipe(down)">
                                      <p:cBhvr>
                                        <p:cTn id="18" dur="500"/>
                                        <p:tgtEl>
                                          <p:spTgt spid="4">
                                            <p:txEl>
                                              <p:pRg st="4" end="4"/>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wipe(down)">
                                      <p:cBhvr>
                                        <p:cTn id="21" dur="500"/>
                                        <p:tgtEl>
                                          <p:spTgt spid="4">
                                            <p:txEl>
                                              <p:pRg st="5" end="5"/>
                                            </p:txEl>
                                          </p:spTgt>
                                        </p:tgtEl>
                                      </p:cBhvr>
                                    </p:animEffect>
                                  </p:childTnLst>
                                </p:cTn>
                              </p:par>
                              <p:par>
                                <p:cTn id="22" presetID="1" presetClass="entr" presetSubtype="0" fill="hold" nodeType="withEffect">
                                  <p:stCondLst>
                                    <p:cond delay="0"/>
                                  </p:stCondLst>
                                  <p:childTnLst>
                                    <p:set>
                                      <p:cBhvr>
                                        <p:cTn id="23" dur="1" fill="hold">
                                          <p:stCondLst>
                                            <p:cond delay="0"/>
                                          </p:stCondLst>
                                        </p:cTn>
                                        <p:tgtEl>
                                          <p:spTgt spid="9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Percentile Practice</a:t>
            </a:r>
            <a:endParaRPr lang="en-US" dirty="0"/>
          </a:p>
        </p:txBody>
      </p:sp>
      <p:sp>
        <p:nvSpPr>
          <p:cNvPr id="3" name="Content Placeholder 2"/>
          <p:cNvSpPr>
            <a:spLocks noGrp="1"/>
          </p:cNvSpPr>
          <p:nvPr>
            <p:ph idx="1"/>
          </p:nvPr>
        </p:nvSpPr>
        <p:spPr/>
        <p:txBody>
          <a:bodyPr>
            <a:normAutofit/>
          </a:bodyPr>
          <a:lstStyle/>
          <a:p>
            <a:r>
              <a:rPr lang="en-US" sz="2400" dirty="0"/>
              <a:t>A survey asks people how many times in a row they typically sneeze. The results follow:</a:t>
            </a:r>
          </a:p>
          <a:p>
            <a:pPr marL="0" indent="0">
              <a:buNone/>
            </a:pPr>
            <a:r>
              <a:rPr lang="en-US" sz="2400" dirty="0"/>
              <a:t>		2, 3, 2, 3, 7, 4, 1, 1, 2, </a:t>
            </a:r>
            <a:r>
              <a:rPr lang="en-US" sz="2400" dirty="0" smtClean="0"/>
              <a:t>2, 3, 1</a:t>
            </a:r>
          </a:p>
          <a:p>
            <a:pPr marL="0" indent="0">
              <a:buNone/>
            </a:pPr>
            <a:endParaRPr lang="en-US" sz="2400" dirty="0"/>
          </a:p>
          <a:p>
            <a:r>
              <a:rPr lang="en-US" sz="2600" dirty="0"/>
              <a:t>What percentile is 2 sneezes</a:t>
            </a:r>
            <a:r>
              <a:rPr lang="en-US" sz="2600" dirty="0" smtClean="0"/>
              <a:t>?</a:t>
            </a:r>
          </a:p>
          <a:p>
            <a:r>
              <a:rPr lang="en-US" sz="2600" dirty="0" smtClean="0"/>
              <a:t>What number of sneezes is in the </a:t>
            </a:r>
            <a:r>
              <a:rPr lang="en-US" sz="2600" dirty="0"/>
              <a:t>7</a:t>
            </a:r>
            <a:r>
              <a:rPr lang="en-US" sz="2600" dirty="0" smtClean="0"/>
              <a:t>0</a:t>
            </a:r>
            <a:r>
              <a:rPr lang="en-US" sz="2600" baseline="30000" dirty="0" smtClean="0"/>
              <a:t>th</a:t>
            </a:r>
            <a:r>
              <a:rPr lang="en-US" sz="2600" dirty="0" smtClean="0"/>
              <a:t> percentile?</a:t>
            </a:r>
          </a:p>
        </p:txBody>
      </p:sp>
    </p:spTree>
    <p:extLst>
      <p:ext uri="{BB962C8B-B14F-4D97-AF65-F5344CB8AC3E}">
        <p14:creationId xmlns:p14="http://schemas.microsoft.com/office/powerpoint/2010/main" val="49528314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Percentile Practice</a:t>
            </a:r>
            <a:endParaRPr lang="en-US" dirty="0"/>
          </a:p>
        </p:txBody>
      </p:sp>
      <p:sp>
        <p:nvSpPr>
          <p:cNvPr id="3" name="Content Placeholder 2"/>
          <p:cNvSpPr>
            <a:spLocks noGrp="1"/>
          </p:cNvSpPr>
          <p:nvPr>
            <p:ph idx="1"/>
          </p:nvPr>
        </p:nvSpPr>
        <p:spPr>
          <a:xfrm>
            <a:off x="884548" y="1724392"/>
            <a:ext cx="8596668" cy="4476111"/>
          </a:xfrm>
        </p:spPr>
        <p:txBody>
          <a:bodyPr>
            <a:normAutofit/>
          </a:bodyPr>
          <a:lstStyle/>
          <a:p>
            <a:r>
              <a:rPr lang="en-US" sz="2800" dirty="0" smtClean="0"/>
              <a:t>Given the winning scores of little league basketball games:</a:t>
            </a:r>
          </a:p>
          <a:p>
            <a:pPr marL="457200" lvl="1" indent="0">
              <a:buNone/>
            </a:pPr>
            <a:r>
              <a:rPr lang="en-US" sz="2600" dirty="0"/>
              <a:t>	</a:t>
            </a:r>
            <a:r>
              <a:rPr lang="en-US" sz="2600" dirty="0" smtClean="0"/>
              <a:t>15, 18, 23, 21, 27, 34, 32, 14, 7, 17, 28</a:t>
            </a:r>
          </a:p>
          <a:p>
            <a:pPr marL="457200" lvl="1" indent="0">
              <a:buNone/>
            </a:pPr>
            <a:endParaRPr lang="en-US" sz="2600" dirty="0" smtClean="0"/>
          </a:p>
          <a:p>
            <a:r>
              <a:rPr lang="en-US" sz="2800" dirty="0" smtClean="0"/>
              <a:t>Find what percentile 18 is for this data.</a:t>
            </a:r>
          </a:p>
          <a:p>
            <a:r>
              <a:rPr lang="en-US" sz="2800" dirty="0"/>
              <a:t>What </a:t>
            </a:r>
            <a:r>
              <a:rPr lang="en-US" sz="2800" dirty="0" smtClean="0"/>
              <a:t>score </a:t>
            </a:r>
            <a:r>
              <a:rPr lang="en-US" sz="2800" dirty="0"/>
              <a:t>is in the 75</a:t>
            </a:r>
            <a:r>
              <a:rPr lang="en-US" sz="2800" baseline="30000" dirty="0"/>
              <a:t>th</a:t>
            </a:r>
            <a:r>
              <a:rPr lang="en-US" sz="2800" dirty="0"/>
              <a:t> percentile?</a:t>
            </a:r>
          </a:p>
          <a:p>
            <a:endParaRPr lang="en-US" sz="2800" dirty="0" smtClean="0"/>
          </a:p>
          <a:p>
            <a:endParaRPr lang="en-US" sz="2600" dirty="0" smtClean="0"/>
          </a:p>
          <a:p>
            <a:pPr lvl="1"/>
            <a:endParaRPr lang="en-US" sz="2600" dirty="0"/>
          </a:p>
        </p:txBody>
      </p:sp>
    </p:spTree>
    <p:extLst>
      <p:ext uri="{BB962C8B-B14F-4D97-AF65-F5344CB8AC3E}">
        <p14:creationId xmlns:p14="http://schemas.microsoft.com/office/powerpoint/2010/main" val="3658044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 Table</a:t>
            </a:r>
            <a:endParaRPr lang="en-US" dirty="0"/>
          </a:p>
        </p:txBody>
      </p:sp>
      <p:sp>
        <p:nvSpPr>
          <p:cNvPr id="3" name="Content Placeholder 2"/>
          <p:cNvSpPr>
            <a:spLocks noGrp="1"/>
          </p:cNvSpPr>
          <p:nvPr>
            <p:ph idx="1"/>
          </p:nvPr>
        </p:nvSpPr>
        <p:spPr/>
        <p:txBody>
          <a:bodyPr>
            <a:normAutofit lnSpcReduction="10000"/>
          </a:bodyPr>
          <a:lstStyle/>
          <a:p>
            <a:r>
              <a:rPr lang="en-US" sz="2800" dirty="0"/>
              <a:t>Frequency: How often something occurs</a:t>
            </a:r>
            <a:r>
              <a:rPr lang="en-US" sz="2800" dirty="0" smtClean="0"/>
              <a:t>.</a:t>
            </a:r>
          </a:p>
          <a:p>
            <a:endParaRPr lang="en-US" sz="2800" dirty="0"/>
          </a:p>
          <a:p>
            <a:r>
              <a:rPr lang="en-US" sz="2800" dirty="0" smtClean="0"/>
              <a:t>Frequency </a:t>
            </a:r>
            <a:r>
              <a:rPr lang="en-US" sz="2800" dirty="0"/>
              <a:t>Table: A table that shows how often something occurs</a:t>
            </a:r>
            <a:r>
              <a:rPr lang="en-US" sz="2800" dirty="0" smtClean="0"/>
              <a:t>.</a:t>
            </a:r>
          </a:p>
          <a:p>
            <a:endParaRPr lang="en-US" sz="2800" dirty="0"/>
          </a:p>
          <a:p>
            <a:r>
              <a:rPr lang="en-US" sz="2800" dirty="0"/>
              <a:t>Relative Frequency: </a:t>
            </a:r>
            <a:r>
              <a:rPr lang="en-US" sz="2800" dirty="0" smtClean="0"/>
              <a:t>The </a:t>
            </a:r>
            <a:r>
              <a:rPr lang="en-US" sz="2800" dirty="0"/>
              <a:t>number of times something </a:t>
            </a:r>
            <a:r>
              <a:rPr lang="en-US" sz="2800" dirty="0" smtClean="0"/>
              <a:t>happens compared to the </a:t>
            </a:r>
            <a:r>
              <a:rPr lang="en-US" sz="2800" dirty="0"/>
              <a:t>total number </a:t>
            </a:r>
            <a:r>
              <a:rPr lang="en-US" sz="2800" dirty="0" smtClean="0"/>
              <a:t>of outcomes.</a:t>
            </a:r>
            <a:endParaRPr lang="en-US" sz="2800" dirty="0"/>
          </a:p>
          <a:p>
            <a:endParaRPr lang="en-US" sz="2800" dirty="0"/>
          </a:p>
          <a:p>
            <a:endParaRPr lang="en-US" sz="2800" dirty="0"/>
          </a:p>
        </p:txBody>
      </p:sp>
    </p:spTree>
    <p:extLst>
      <p:ext uri="{BB962C8B-B14F-4D97-AF65-F5344CB8AC3E}">
        <p14:creationId xmlns:p14="http://schemas.microsoft.com/office/powerpoint/2010/main" val="342798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134" y="206188"/>
            <a:ext cx="8596668" cy="1320800"/>
          </a:xfrm>
        </p:spPr>
        <p:txBody>
          <a:bodyPr/>
          <a:lstStyle/>
          <a:p>
            <a:r>
              <a:rPr lang="en-US" dirty="0" smtClean="0"/>
              <a:t>Frequency Table</a:t>
            </a:r>
            <a:endParaRPr lang="en-US" dirty="0"/>
          </a:p>
        </p:txBody>
      </p:sp>
      <p:sp>
        <p:nvSpPr>
          <p:cNvPr id="3" name="Content Placeholder 2"/>
          <p:cNvSpPr>
            <a:spLocks noGrp="1"/>
          </p:cNvSpPr>
          <p:nvPr>
            <p:ph idx="1"/>
          </p:nvPr>
        </p:nvSpPr>
        <p:spPr>
          <a:xfrm>
            <a:off x="551829" y="1075860"/>
            <a:ext cx="8596668" cy="3880773"/>
          </a:xfrm>
        </p:spPr>
        <p:txBody>
          <a:bodyPr>
            <a:noAutofit/>
          </a:bodyPr>
          <a:lstStyle/>
          <a:p>
            <a:r>
              <a:rPr lang="en-US" sz="2800" dirty="0">
                <a:latin typeface="+mj-lt"/>
              </a:rPr>
              <a:t>Audrey looked at the purchases of five people who bought shoes in her store</a:t>
            </a:r>
            <a:r>
              <a:rPr lang="en-US" sz="2800" dirty="0" smtClean="0">
                <a:latin typeface="+mj-lt"/>
              </a:rPr>
              <a:t>:</a:t>
            </a:r>
            <a:endParaRPr lang="en-US" sz="2800" dirty="0">
              <a:latin typeface="+mj-lt"/>
            </a:endParaRPr>
          </a:p>
          <a:p>
            <a:pPr lvl="1"/>
            <a:r>
              <a:rPr lang="en-US" sz="2800" dirty="0">
                <a:latin typeface="+mj-lt"/>
              </a:rPr>
              <a:t>Person 1: Loafers and Rain Boots</a:t>
            </a:r>
          </a:p>
          <a:p>
            <a:pPr lvl="1"/>
            <a:r>
              <a:rPr lang="en-US" sz="2800" dirty="0">
                <a:latin typeface="+mj-lt"/>
              </a:rPr>
              <a:t>Person 2: Bed Slippers</a:t>
            </a:r>
          </a:p>
          <a:p>
            <a:pPr lvl="1"/>
            <a:r>
              <a:rPr lang="en-US" sz="2800" dirty="0">
                <a:latin typeface="+mj-lt"/>
              </a:rPr>
              <a:t>Person 3: Heels and Rain Boots</a:t>
            </a:r>
          </a:p>
          <a:p>
            <a:pPr lvl="1"/>
            <a:r>
              <a:rPr lang="en-US" sz="2800" dirty="0">
                <a:latin typeface="+mj-lt"/>
              </a:rPr>
              <a:t>Person 4: Loafers and Tennis Shoes</a:t>
            </a:r>
          </a:p>
          <a:p>
            <a:pPr lvl="1"/>
            <a:r>
              <a:rPr lang="en-US" sz="2800" dirty="0">
                <a:latin typeface="+mj-lt"/>
              </a:rPr>
              <a:t>Person 5: Rain Boots and Bed Slippers</a:t>
            </a:r>
          </a:p>
          <a:p>
            <a:r>
              <a:rPr lang="en-US" sz="2800" dirty="0">
                <a:latin typeface="+mj-lt"/>
              </a:rPr>
              <a:t>Let’s make a frequency table of this data so we can easily see how many of </a:t>
            </a:r>
            <a:r>
              <a:rPr lang="en-US" sz="2800" dirty="0" smtClean="0">
                <a:latin typeface="+mj-lt"/>
              </a:rPr>
              <a:t>each type </a:t>
            </a:r>
            <a:r>
              <a:rPr lang="en-US" sz="2800" dirty="0">
                <a:latin typeface="+mj-lt"/>
              </a:rPr>
              <a:t>of shoe were purchased.</a:t>
            </a:r>
          </a:p>
          <a:p>
            <a:endParaRPr lang="en-US" sz="2800" dirty="0" smtClean="0">
              <a:latin typeface="+mj-lt"/>
            </a:endParaRPr>
          </a:p>
          <a:p>
            <a:endParaRPr lang="en-US" sz="2800" dirty="0">
              <a:latin typeface="+mj-lt"/>
            </a:endParaRPr>
          </a:p>
        </p:txBody>
      </p:sp>
    </p:spTree>
    <p:extLst>
      <p:ext uri="{BB962C8B-B14F-4D97-AF65-F5344CB8AC3E}">
        <p14:creationId xmlns:p14="http://schemas.microsoft.com/office/powerpoint/2010/main" val="45630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 Table</a:t>
            </a:r>
            <a:endParaRPr lang="en-US" dirty="0"/>
          </a:p>
        </p:txBody>
      </p:sp>
      <p:sp>
        <p:nvSpPr>
          <p:cNvPr id="3" name="Content Placeholder 2"/>
          <p:cNvSpPr>
            <a:spLocks noGrp="1"/>
          </p:cNvSpPr>
          <p:nvPr>
            <p:ph idx="1"/>
          </p:nvPr>
        </p:nvSpPr>
        <p:spPr>
          <a:xfrm>
            <a:off x="775946" y="2832941"/>
            <a:ext cx="8596668" cy="3880773"/>
          </a:xfrm>
        </p:spPr>
        <p:txBody>
          <a:bodyPr>
            <a:normAutofit/>
          </a:bodyPr>
          <a:lstStyle/>
          <a:p>
            <a:r>
              <a:rPr lang="en-US" sz="2800" dirty="0"/>
              <a:t>How many total pairs of shoes were bought</a:t>
            </a:r>
            <a:r>
              <a:rPr lang="en-US" sz="2800" dirty="0" smtClean="0"/>
              <a:t>?</a:t>
            </a:r>
            <a:endParaRPr lang="en-US" sz="2800" dirty="0"/>
          </a:p>
          <a:p>
            <a:r>
              <a:rPr lang="en-US" sz="2800" dirty="0"/>
              <a:t>What is the frequency of Rain Boots</a:t>
            </a:r>
            <a:r>
              <a:rPr lang="en-US" sz="2800" dirty="0" smtClean="0"/>
              <a:t>?</a:t>
            </a:r>
            <a:endParaRPr lang="en-US" sz="2800" dirty="0"/>
          </a:p>
          <a:p>
            <a:r>
              <a:rPr lang="en-US" sz="2800" dirty="0"/>
              <a:t>What is the relative frequency of Rain Boots</a:t>
            </a:r>
            <a:r>
              <a:rPr lang="en-US" sz="2800" dirty="0" smtClean="0"/>
              <a:t>?</a:t>
            </a:r>
            <a:endParaRPr lang="en-US" sz="2800" dirty="0"/>
          </a:p>
          <a:p>
            <a:r>
              <a:rPr lang="en-US" sz="2800" dirty="0"/>
              <a:t>What is the difference between frequency and relative frequency</a:t>
            </a:r>
            <a:r>
              <a:rPr lang="en-US" sz="2800" dirty="0" smtClean="0"/>
              <a:t>?</a:t>
            </a: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590058132"/>
              </p:ext>
            </p:extLst>
          </p:nvPr>
        </p:nvGraphicFramePr>
        <p:xfrm>
          <a:off x="771839" y="1424940"/>
          <a:ext cx="8128002" cy="1010920"/>
        </p:xfrm>
        <a:graphic>
          <a:graphicData uri="http://schemas.openxmlformats.org/drawingml/2006/table">
            <a:tbl>
              <a:tblPr firstRow="1" bandRow="1">
                <a:tableStyleId>{5C22544A-7EE6-4342-B048-85BDC9FD1C3A}</a:tableStyleId>
              </a:tblPr>
              <a:tblGrid>
                <a:gridCol w="1354667"/>
                <a:gridCol w="1354667"/>
                <a:gridCol w="1354667"/>
                <a:gridCol w="1354667"/>
                <a:gridCol w="1354667"/>
                <a:gridCol w="1354667"/>
              </a:tblGrid>
              <a:tr h="370840">
                <a:tc>
                  <a:txBody>
                    <a:bodyPr/>
                    <a:lstStyle/>
                    <a:p>
                      <a:r>
                        <a:rPr lang="en-US" dirty="0" smtClean="0"/>
                        <a:t>Shoe</a:t>
                      </a:r>
                      <a:endParaRPr lang="en-US" dirty="0"/>
                    </a:p>
                  </a:txBody>
                  <a:tcPr/>
                </a:tc>
                <a:tc>
                  <a:txBody>
                    <a:bodyPr/>
                    <a:lstStyle/>
                    <a:p>
                      <a:r>
                        <a:rPr lang="en-US" dirty="0" smtClean="0"/>
                        <a:t>Loafers</a:t>
                      </a:r>
                      <a:endParaRPr lang="en-US" dirty="0"/>
                    </a:p>
                  </a:txBody>
                  <a:tcPr/>
                </a:tc>
                <a:tc>
                  <a:txBody>
                    <a:bodyPr/>
                    <a:lstStyle/>
                    <a:p>
                      <a:r>
                        <a:rPr lang="en-US" dirty="0" smtClean="0"/>
                        <a:t>Rain Boots</a:t>
                      </a:r>
                      <a:endParaRPr lang="en-US" dirty="0"/>
                    </a:p>
                  </a:txBody>
                  <a:tcPr/>
                </a:tc>
                <a:tc>
                  <a:txBody>
                    <a:bodyPr/>
                    <a:lstStyle/>
                    <a:p>
                      <a:r>
                        <a:rPr lang="en-US" dirty="0" smtClean="0"/>
                        <a:t>Bed Slippers</a:t>
                      </a:r>
                      <a:endParaRPr lang="en-US" dirty="0"/>
                    </a:p>
                  </a:txBody>
                  <a:tcPr/>
                </a:tc>
                <a:tc>
                  <a:txBody>
                    <a:bodyPr/>
                    <a:lstStyle/>
                    <a:p>
                      <a:r>
                        <a:rPr lang="en-US" dirty="0" smtClean="0"/>
                        <a:t>Heels</a:t>
                      </a:r>
                      <a:endParaRPr lang="en-US" dirty="0"/>
                    </a:p>
                  </a:txBody>
                  <a:tcPr/>
                </a:tc>
                <a:tc>
                  <a:txBody>
                    <a:bodyPr/>
                    <a:lstStyle/>
                    <a:p>
                      <a:r>
                        <a:rPr lang="en-US" dirty="0" smtClean="0"/>
                        <a:t>Tennis Shoes</a:t>
                      </a:r>
                      <a:endParaRPr lang="en-US" dirty="0"/>
                    </a:p>
                  </a:txBody>
                  <a:tcPr/>
                </a:tc>
              </a:tr>
              <a:tr h="370840">
                <a:tc>
                  <a:txBody>
                    <a:bodyPr/>
                    <a:lstStyle/>
                    <a:p>
                      <a:r>
                        <a:rPr lang="en-US" dirty="0" smtClean="0"/>
                        <a:t>Frequency</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2</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bl>
          </a:graphicData>
        </a:graphic>
      </p:graphicFrame>
    </p:spTree>
    <p:extLst>
      <p:ext uri="{BB962C8B-B14F-4D97-AF65-F5344CB8AC3E}">
        <p14:creationId xmlns:p14="http://schemas.microsoft.com/office/powerpoint/2010/main" val="50405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a:t>
            </a:r>
            <a:endParaRPr lang="en-US" dirty="0"/>
          </a:p>
        </p:txBody>
      </p:sp>
      <p:sp>
        <p:nvSpPr>
          <p:cNvPr id="4" name="Content Placeholder 2"/>
          <p:cNvSpPr>
            <a:spLocks noGrp="1"/>
          </p:cNvSpPr>
          <p:nvPr>
            <p:ph idx="1"/>
          </p:nvPr>
        </p:nvSpPr>
        <p:spPr>
          <a:xfrm>
            <a:off x="677334" y="1270000"/>
            <a:ext cx="8596668" cy="3880773"/>
          </a:xfrm>
        </p:spPr>
        <p:txBody>
          <a:bodyPr>
            <a:noAutofit/>
          </a:bodyPr>
          <a:lstStyle/>
          <a:p>
            <a:pPr lvl="1"/>
            <a:r>
              <a:rPr lang="en-US" sz="2200" dirty="0" smtClean="0"/>
              <a:t>The number of times a student takes their phone out in class during a particular week is shown below:</a:t>
            </a:r>
          </a:p>
          <a:p>
            <a:pPr lvl="1"/>
            <a:endParaRPr lang="en-US" sz="2200" dirty="0" smtClean="0"/>
          </a:p>
          <a:p>
            <a:pPr marL="457200" lvl="1" indent="0">
              <a:buNone/>
            </a:pPr>
            <a:r>
              <a:rPr lang="en-US" sz="2600" dirty="0" smtClean="0"/>
              <a:t>	</a:t>
            </a:r>
          </a:p>
          <a:p>
            <a:pPr marL="457200" lvl="1" indent="0">
              <a:buNone/>
            </a:pPr>
            <a:endParaRPr lang="en-US" sz="2600" dirty="0" smtClean="0"/>
          </a:p>
          <a:p>
            <a:pPr lvl="1"/>
            <a:r>
              <a:rPr lang="en-US" sz="2200" dirty="0" smtClean="0"/>
              <a:t>How </a:t>
            </a:r>
            <a:r>
              <a:rPr lang="en-US" sz="2200" dirty="0"/>
              <a:t>many </a:t>
            </a:r>
            <a:r>
              <a:rPr lang="en-US" sz="2200" dirty="0" smtClean="0"/>
              <a:t>students were seen with their phone out?</a:t>
            </a:r>
          </a:p>
          <a:p>
            <a:pPr lvl="1"/>
            <a:r>
              <a:rPr lang="en-US" sz="2200" dirty="0" smtClean="0"/>
              <a:t> How often did students take their phone out 3 </a:t>
            </a:r>
            <a:r>
              <a:rPr lang="en-US" sz="2200" dirty="0"/>
              <a:t>times in </a:t>
            </a:r>
            <a:r>
              <a:rPr lang="en-US" sz="2200" dirty="0" smtClean="0"/>
              <a:t>class?</a:t>
            </a:r>
          </a:p>
          <a:p>
            <a:pPr lvl="1"/>
            <a:r>
              <a:rPr lang="en-US" sz="2200" dirty="0" smtClean="0"/>
              <a:t>How often did students take out their phone 6 or more times?</a:t>
            </a:r>
          </a:p>
          <a:p>
            <a:pPr lvl="1"/>
            <a:r>
              <a:rPr lang="en-US" sz="2200" dirty="0" smtClean="0"/>
              <a:t>What </a:t>
            </a:r>
            <a:r>
              <a:rPr lang="en-US" sz="2200" dirty="0"/>
              <a:t>is the relative frequency for students pulling out their phones 3 times in class?</a:t>
            </a:r>
          </a:p>
          <a:p>
            <a:endParaRPr lang="en-US" sz="2200" dirty="0"/>
          </a:p>
        </p:txBody>
      </p:sp>
      <p:graphicFrame>
        <p:nvGraphicFramePr>
          <p:cNvPr id="3" name="Table 2"/>
          <p:cNvGraphicFramePr>
            <a:graphicFrameLocks noGrp="1"/>
          </p:cNvGraphicFramePr>
          <p:nvPr>
            <p:extLst>
              <p:ext uri="{D42A27DB-BD31-4B8C-83A1-F6EECF244321}">
                <p14:modId xmlns:p14="http://schemas.microsoft.com/office/powerpoint/2010/main" val="1700747239"/>
              </p:ext>
            </p:extLst>
          </p:nvPr>
        </p:nvGraphicFramePr>
        <p:xfrm>
          <a:off x="926531" y="2111738"/>
          <a:ext cx="8128000" cy="1010920"/>
        </p:xfrm>
        <a:graphic>
          <a:graphicData uri="http://schemas.openxmlformats.org/drawingml/2006/table">
            <a:tbl>
              <a:tblPr firstRow="1" bandRow="1">
                <a:tableStyleId>{5C22544A-7EE6-4342-B048-85BDC9FD1C3A}</a:tableStyleId>
              </a:tblPr>
              <a:tblGrid>
                <a:gridCol w="2212454"/>
                <a:gridCol w="723331"/>
                <a:gridCol w="777923"/>
                <a:gridCol w="777922"/>
                <a:gridCol w="846161"/>
                <a:gridCol w="887105"/>
                <a:gridCol w="887104"/>
                <a:gridCol w="1016000"/>
              </a:tblGrid>
              <a:tr h="370840">
                <a:tc>
                  <a:txBody>
                    <a:bodyPr/>
                    <a:lstStyle/>
                    <a:p>
                      <a:r>
                        <a:rPr lang="en-US" dirty="0" smtClean="0"/>
                        <a:t># times the phone is taken out</a:t>
                      </a:r>
                      <a:endParaRPr lang="en-US" dirty="0"/>
                    </a:p>
                  </a:txBody>
                  <a:tcPr/>
                </a:tc>
                <a:tc>
                  <a:txBody>
                    <a:bodyPr/>
                    <a:lstStyle/>
                    <a:p>
                      <a:r>
                        <a:rPr lang="en-US" dirty="0" smtClean="0"/>
                        <a:t>3</a:t>
                      </a:r>
                      <a:endParaRPr lang="en-US" dirty="0"/>
                    </a:p>
                  </a:txBody>
                  <a:tcPr/>
                </a:tc>
                <a:tc>
                  <a:txBody>
                    <a:bodyPr/>
                    <a:lstStyle/>
                    <a:p>
                      <a:r>
                        <a:rPr lang="en-US" dirty="0" smtClean="0"/>
                        <a:t>4</a:t>
                      </a:r>
                      <a:endParaRPr lang="en-US" dirty="0"/>
                    </a:p>
                  </a:txBody>
                  <a:tcPr/>
                </a:tc>
                <a:tc>
                  <a:txBody>
                    <a:bodyPr/>
                    <a:lstStyle/>
                    <a:p>
                      <a:r>
                        <a:rPr lang="en-US" dirty="0" smtClean="0"/>
                        <a:t>5</a:t>
                      </a:r>
                      <a:endParaRPr lang="en-US" dirty="0"/>
                    </a:p>
                  </a:txBody>
                  <a:tcPr/>
                </a:tc>
                <a:tc>
                  <a:txBody>
                    <a:bodyPr/>
                    <a:lstStyle/>
                    <a:p>
                      <a:r>
                        <a:rPr lang="en-US" dirty="0" smtClean="0"/>
                        <a:t>6</a:t>
                      </a:r>
                      <a:endParaRPr lang="en-US" dirty="0"/>
                    </a:p>
                  </a:txBody>
                  <a:tcPr/>
                </a:tc>
                <a:tc>
                  <a:txBody>
                    <a:bodyPr/>
                    <a:lstStyle/>
                    <a:p>
                      <a:r>
                        <a:rPr lang="en-US" dirty="0" smtClean="0"/>
                        <a:t>7</a:t>
                      </a:r>
                      <a:endParaRPr lang="en-US" dirty="0"/>
                    </a:p>
                  </a:txBody>
                  <a:tcPr/>
                </a:tc>
                <a:tc>
                  <a:txBody>
                    <a:bodyPr/>
                    <a:lstStyle/>
                    <a:p>
                      <a:r>
                        <a:rPr lang="en-US" dirty="0" smtClean="0"/>
                        <a:t>8</a:t>
                      </a:r>
                      <a:endParaRPr lang="en-US" dirty="0"/>
                    </a:p>
                  </a:txBody>
                  <a:tcPr/>
                </a:tc>
                <a:tc>
                  <a:txBody>
                    <a:bodyPr/>
                    <a:lstStyle/>
                    <a:p>
                      <a:r>
                        <a:rPr lang="en-US" dirty="0" smtClean="0"/>
                        <a:t>9</a:t>
                      </a:r>
                      <a:endParaRPr lang="en-US" dirty="0"/>
                    </a:p>
                  </a:txBody>
                  <a:tcPr/>
                </a:tc>
              </a:tr>
              <a:tr h="370840">
                <a:tc>
                  <a:txBody>
                    <a:bodyPr/>
                    <a:lstStyle/>
                    <a:p>
                      <a:r>
                        <a:rPr lang="en-US" dirty="0" smtClean="0"/>
                        <a:t>Frequency</a:t>
                      </a:r>
                      <a:endParaRPr lang="en-US" dirty="0"/>
                    </a:p>
                  </a:txBody>
                  <a:tcPr/>
                </a:tc>
                <a:tc>
                  <a:txBody>
                    <a:bodyPr/>
                    <a:lstStyle/>
                    <a:p>
                      <a:r>
                        <a:rPr lang="en-US" dirty="0" smtClean="0"/>
                        <a:t>4</a:t>
                      </a:r>
                      <a:endParaRPr lang="en-US" dirty="0"/>
                    </a:p>
                  </a:txBody>
                  <a:tcPr/>
                </a:tc>
                <a:tc>
                  <a:txBody>
                    <a:bodyPr/>
                    <a:lstStyle/>
                    <a:p>
                      <a:r>
                        <a:rPr lang="en-US" dirty="0" smtClean="0"/>
                        <a:t>2</a:t>
                      </a:r>
                      <a:endParaRPr lang="en-US" dirty="0"/>
                    </a:p>
                  </a:txBody>
                  <a:tcPr/>
                </a:tc>
                <a:tc>
                  <a:txBody>
                    <a:bodyPr/>
                    <a:lstStyle/>
                    <a:p>
                      <a:r>
                        <a:rPr lang="en-US" dirty="0" smtClean="0"/>
                        <a:t>2</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4</a:t>
                      </a:r>
                      <a:endParaRPr lang="en-US" dirty="0"/>
                    </a:p>
                  </a:txBody>
                  <a:tcPr/>
                </a:tc>
              </a:tr>
            </a:tbl>
          </a:graphicData>
        </a:graphic>
      </p:graphicFrame>
    </p:spTree>
    <p:extLst>
      <p:ext uri="{BB962C8B-B14F-4D97-AF65-F5344CB8AC3E}">
        <p14:creationId xmlns:p14="http://schemas.microsoft.com/office/powerpoint/2010/main" val="363561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a:t>
            </a:r>
          </a:p>
        </p:txBody>
      </p:sp>
      <p:sp>
        <p:nvSpPr>
          <p:cNvPr id="3" name="Content Placeholder 2"/>
          <p:cNvSpPr>
            <a:spLocks noGrp="1"/>
          </p:cNvSpPr>
          <p:nvPr>
            <p:ph idx="1"/>
          </p:nvPr>
        </p:nvSpPr>
        <p:spPr>
          <a:xfrm>
            <a:off x="677334" y="1332411"/>
            <a:ext cx="9781660" cy="5248590"/>
          </a:xfrm>
        </p:spPr>
        <p:txBody>
          <a:bodyPr>
            <a:normAutofit/>
          </a:bodyPr>
          <a:lstStyle/>
          <a:p>
            <a:r>
              <a:rPr lang="en-US" sz="2200" dirty="0" smtClean="0"/>
              <a:t>The inches of rainfall for Wake Forest over the last 10 days are given below (rounded):</a:t>
            </a:r>
          </a:p>
          <a:p>
            <a:pPr marL="1371600" lvl="3" indent="0">
              <a:buNone/>
            </a:pPr>
            <a:r>
              <a:rPr lang="en-US" sz="2800" dirty="0" smtClean="0"/>
              <a:t>0, 0, .2, .6, .9, .3, 0, .3, .2, .1</a:t>
            </a:r>
          </a:p>
          <a:p>
            <a:pPr marL="1371600" lvl="3" indent="0">
              <a:buNone/>
            </a:pPr>
            <a:endParaRPr lang="en-US" sz="2800" dirty="0" smtClean="0"/>
          </a:p>
          <a:p>
            <a:pPr lvl="1"/>
            <a:r>
              <a:rPr lang="en-US" sz="2400" dirty="0" smtClean="0"/>
              <a:t>Organize </a:t>
            </a:r>
            <a:r>
              <a:rPr lang="en-US" sz="2400" dirty="0"/>
              <a:t>the data into a frequency chart</a:t>
            </a:r>
            <a:r>
              <a:rPr lang="en-US" sz="2400" dirty="0" smtClean="0"/>
              <a:t>.</a:t>
            </a:r>
          </a:p>
          <a:p>
            <a:pPr lvl="1"/>
            <a:r>
              <a:rPr lang="en-US" sz="2400" dirty="0" smtClean="0"/>
              <a:t>How often did it rain .2 inches?</a:t>
            </a:r>
          </a:p>
          <a:p>
            <a:pPr lvl="1"/>
            <a:r>
              <a:rPr lang="en-US" sz="2400" dirty="0" smtClean="0"/>
              <a:t>What is the relative frequency of .2 inches of rain?</a:t>
            </a:r>
          </a:p>
          <a:p>
            <a:pPr lvl="1"/>
            <a:endParaRPr lang="en-US" sz="2200" dirty="0" smtClean="0"/>
          </a:p>
        </p:txBody>
      </p:sp>
      <p:sp>
        <p:nvSpPr>
          <p:cNvPr id="4" name="TextBox 3"/>
          <p:cNvSpPr txBox="1"/>
          <p:nvPr/>
        </p:nvSpPr>
        <p:spPr>
          <a:xfrm>
            <a:off x="383177" y="6581001"/>
            <a:ext cx="5181162" cy="276999"/>
          </a:xfrm>
          <a:prstGeom prst="rect">
            <a:avLst/>
          </a:prstGeom>
          <a:noFill/>
        </p:spPr>
        <p:txBody>
          <a:bodyPr wrap="none" rtlCol="0">
            <a:spAutoFit/>
          </a:bodyPr>
          <a:lstStyle/>
          <a:p>
            <a:r>
              <a:rPr lang="en-US" sz="1200" dirty="0" smtClean="0"/>
              <a:t>Roughly estimated from: http</a:t>
            </a:r>
            <a:r>
              <a:rPr lang="en-US" sz="1200" dirty="0"/>
              <a:t>://www.wral.com/weather/page/1934052/</a:t>
            </a:r>
          </a:p>
        </p:txBody>
      </p:sp>
    </p:spTree>
    <p:extLst>
      <p:ext uri="{BB962C8B-B14F-4D97-AF65-F5344CB8AC3E}">
        <p14:creationId xmlns:p14="http://schemas.microsoft.com/office/powerpoint/2010/main" val="3745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try</a:t>
            </a:r>
            <a:endParaRPr lang="en-US" dirty="0"/>
          </a:p>
        </p:txBody>
      </p:sp>
      <p:sp>
        <p:nvSpPr>
          <p:cNvPr id="3" name="Content Placeholder 2"/>
          <p:cNvSpPr>
            <a:spLocks noGrp="1"/>
          </p:cNvSpPr>
          <p:nvPr>
            <p:ph idx="1"/>
          </p:nvPr>
        </p:nvSpPr>
        <p:spPr>
          <a:xfrm>
            <a:off x="677334" y="1245327"/>
            <a:ext cx="9346232" cy="4796036"/>
          </a:xfrm>
        </p:spPr>
        <p:txBody>
          <a:bodyPr>
            <a:normAutofit/>
          </a:bodyPr>
          <a:lstStyle/>
          <a:p>
            <a:r>
              <a:rPr lang="en-US" sz="2200" dirty="0" smtClean="0"/>
              <a:t>The estimated semester costs of different majors at a university are listed below:</a:t>
            </a:r>
          </a:p>
          <a:p>
            <a:pPr marL="914400" lvl="2" indent="0">
              <a:buNone/>
            </a:pPr>
            <a:endParaRPr lang="en-US" sz="2800" dirty="0" smtClean="0"/>
          </a:p>
          <a:p>
            <a:pPr marL="914400" lvl="2" indent="0">
              <a:buNone/>
            </a:pPr>
            <a:endParaRPr lang="en-US" sz="2800" dirty="0"/>
          </a:p>
          <a:p>
            <a:pPr marL="914400" lvl="2" indent="0">
              <a:buNone/>
            </a:pPr>
            <a:endParaRPr lang="en-US" sz="2800" dirty="0" smtClean="0"/>
          </a:p>
          <a:p>
            <a:pPr marL="571500" indent="-457200"/>
            <a:r>
              <a:rPr lang="en-US" sz="2600" dirty="0" smtClean="0"/>
              <a:t>How many schools charge $4900 per semester</a:t>
            </a:r>
          </a:p>
          <a:p>
            <a:pPr marL="571500" indent="-457200"/>
            <a:r>
              <a:rPr lang="en-US" sz="2600" dirty="0" smtClean="0"/>
              <a:t>What percent of tuitions are $4800 per semester?</a:t>
            </a:r>
            <a:endParaRPr lang="en-US" sz="2800" dirty="0" smtClean="0"/>
          </a:p>
        </p:txBody>
      </p:sp>
      <p:graphicFrame>
        <p:nvGraphicFramePr>
          <p:cNvPr id="4" name="Table 3"/>
          <p:cNvGraphicFramePr>
            <a:graphicFrameLocks noGrp="1"/>
          </p:cNvGraphicFramePr>
          <p:nvPr>
            <p:extLst>
              <p:ext uri="{D42A27DB-BD31-4B8C-83A1-F6EECF244321}">
                <p14:modId xmlns:p14="http://schemas.microsoft.com/office/powerpoint/2010/main" val="3489211662"/>
              </p:ext>
            </p:extLst>
          </p:nvPr>
        </p:nvGraphicFramePr>
        <p:xfrm>
          <a:off x="354841" y="2302813"/>
          <a:ext cx="2389875" cy="828040"/>
        </p:xfrm>
        <a:graphic>
          <a:graphicData uri="http://schemas.openxmlformats.org/drawingml/2006/table">
            <a:tbl>
              <a:tblPr firstRow="1" bandRow="1">
                <a:tableStyleId>{5C22544A-7EE6-4342-B048-85BDC9FD1C3A}</a:tableStyleId>
              </a:tblPr>
              <a:tblGrid>
                <a:gridCol w="2389875"/>
              </a:tblGrid>
              <a:tr h="370840">
                <a:tc>
                  <a:txBody>
                    <a:bodyPr/>
                    <a:lstStyle/>
                    <a:p>
                      <a:r>
                        <a:rPr lang="en-US" sz="1800" dirty="0" smtClean="0"/>
                        <a:t>Cost</a:t>
                      </a:r>
                      <a:r>
                        <a:rPr lang="en-US" sz="1800" baseline="0" dirty="0" smtClean="0"/>
                        <a:t> per semester</a:t>
                      </a:r>
                      <a:endParaRPr lang="en-US" sz="1800" dirty="0"/>
                    </a:p>
                  </a:txBody>
                  <a:tcPr/>
                </a:tc>
              </a:tr>
              <a:tr h="370840">
                <a:tc>
                  <a:txBody>
                    <a:bodyPr/>
                    <a:lstStyle/>
                    <a:p>
                      <a:r>
                        <a:rPr lang="en-US" sz="2400" dirty="0" smtClean="0"/>
                        <a:t>Frequency</a:t>
                      </a:r>
                      <a:endParaRPr lang="en-US" sz="2400"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967020541"/>
              </p:ext>
            </p:extLst>
          </p:nvPr>
        </p:nvGraphicFramePr>
        <p:xfrm>
          <a:off x="2646149" y="2220919"/>
          <a:ext cx="7016466" cy="914400"/>
        </p:xfrm>
        <a:graphic>
          <a:graphicData uri="http://schemas.openxmlformats.org/drawingml/2006/table">
            <a:tbl>
              <a:tblPr firstRow="1" bandRow="1">
                <a:tableStyleId>{5C22544A-7EE6-4342-B048-85BDC9FD1C3A}</a:tableStyleId>
              </a:tblPr>
              <a:tblGrid>
                <a:gridCol w="1169411"/>
                <a:gridCol w="1169411"/>
                <a:gridCol w="1169411"/>
                <a:gridCol w="1169411"/>
                <a:gridCol w="1169411"/>
                <a:gridCol w="1169411"/>
              </a:tblGrid>
              <a:tr h="370840">
                <a:tc>
                  <a:txBody>
                    <a:bodyPr/>
                    <a:lstStyle/>
                    <a:p>
                      <a:r>
                        <a:rPr lang="en-US" sz="2400" dirty="0" smtClean="0"/>
                        <a:t>4600</a:t>
                      </a:r>
                      <a:endParaRPr lang="en-US" sz="2400" dirty="0"/>
                    </a:p>
                  </a:txBody>
                  <a:tcPr/>
                </a:tc>
                <a:tc>
                  <a:txBody>
                    <a:bodyPr/>
                    <a:lstStyle/>
                    <a:p>
                      <a:r>
                        <a:rPr lang="en-US" sz="2400" dirty="0" smtClean="0"/>
                        <a:t>4800</a:t>
                      </a:r>
                      <a:endParaRPr lang="en-US" sz="2400" dirty="0"/>
                    </a:p>
                  </a:txBody>
                  <a:tcPr/>
                </a:tc>
                <a:tc>
                  <a:txBody>
                    <a:bodyPr/>
                    <a:lstStyle/>
                    <a:p>
                      <a:r>
                        <a:rPr lang="en-US" sz="2400" dirty="0" smtClean="0"/>
                        <a:t>4900</a:t>
                      </a:r>
                      <a:endParaRPr lang="en-US" sz="2400" dirty="0"/>
                    </a:p>
                  </a:txBody>
                  <a:tcPr/>
                </a:tc>
                <a:tc>
                  <a:txBody>
                    <a:bodyPr/>
                    <a:lstStyle/>
                    <a:p>
                      <a:r>
                        <a:rPr lang="en-US" sz="2400" dirty="0" smtClean="0"/>
                        <a:t>5000</a:t>
                      </a:r>
                      <a:endParaRPr lang="en-US" sz="2400" dirty="0"/>
                    </a:p>
                  </a:txBody>
                  <a:tcPr/>
                </a:tc>
                <a:tc>
                  <a:txBody>
                    <a:bodyPr/>
                    <a:lstStyle/>
                    <a:p>
                      <a:r>
                        <a:rPr lang="en-US" sz="2400" dirty="0" smtClean="0"/>
                        <a:t>5100</a:t>
                      </a:r>
                      <a:endParaRPr lang="en-US" sz="2400" dirty="0"/>
                    </a:p>
                  </a:txBody>
                  <a:tcPr/>
                </a:tc>
                <a:tc>
                  <a:txBody>
                    <a:bodyPr/>
                    <a:lstStyle/>
                    <a:p>
                      <a:r>
                        <a:rPr lang="en-US" sz="2400" dirty="0" smtClean="0"/>
                        <a:t>5300</a:t>
                      </a:r>
                      <a:endParaRPr lang="en-US" sz="2400" dirty="0"/>
                    </a:p>
                  </a:txBody>
                  <a:tcPr/>
                </a:tc>
              </a:tr>
              <a:tr h="370840">
                <a:tc>
                  <a:txBody>
                    <a:bodyPr/>
                    <a:lstStyle/>
                    <a:p>
                      <a:r>
                        <a:rPr lang="en-US" sz="2400" dirty="0" smtClean="0"/>
                        <a:t>1</a:t>
                      </a:r>
                      <a:endParaRPr lang="en-US" sz="2400" dirty="0"/>
                    </a:p>
                  </a:txBody>
                  <a:tcPr/>
                </a:tc>
                <a:tc>
                  <a:txBody>
                    <a:bodyPr/>
                    <a:lstStyle/>
                    <a:p>
                      <a:r>
                        <a:rPr lang="en-US" sz="2400" dirty="0" smtClean="0"/>
                        <a:t>4</a:t>
                      </a:r>
                      <a:endParaRPr lang="en-US" sz="2400" dirty="0"/>
                    </a:p>
                  </a:txBody>
                  <a:tcPr/>
                </a:tc>
                <a:tc>
                  <a:txBody>
                    <a:bodyPr/>
                    <a:lstStyle/>
                    <a:p>
                      <a:r>
                        <a:rPr lang="en-US" sz="2400" dirty="0" smtClean="0"/>
                        <a:t>2</a:t>
                      </a:r>
                      <a:endParaRPr lang="en-US" sz="2400" dirty="0"/>
                    </a:p>
                  </a:txBody>
                  <a:tcPr/>
                </a:tc>
                <a:tc>
                  <a:txBody>
                    <a:bodyPr/>
                    <a:lstStyle/>
                    <a:p>
                      <a:r>
                        <a:rPr lang="en-US" sz="2400" dirty="0" smtClean="0"/>
                        <a:t>2</a:t>
                      </a:r>
                      <a:endParaRPr lang="en-US" sz="2400" dirty="0"/>
                    </a:p>
                  </a:txBody>
                  <a:tcPr/>
                </a:tc>
                <a:tc>
                  <a:txBody>
                    <a:bodyPr/>
                    <a:lstStyle/>
                    <a:p>
                      <a:r>
                        <a:rPr lang="en-US" sz="2400" dirty="0" smtClean="0"/>
                        <a:t>2</a:t>
                      </a:r>
                      <a:endParaRPr lang="en-US" sz="2400" dirty="0"/>
                    </a:p>
                  </a:txBody>
                  <a:tcPr/>
                </a:tc>
                <a:tc>
                  <a:txBody>
                    <a:bodyPr/>
                    <a:lstStyle/>
                    <a:p>
                      <a:r>
                        <a:rPr lang="en-US" sz="2400" dirty="0" smtClean="0"/>
                        <a:t>1</a:t>
                      </a:r>
                      <a:endParaRPr lang="en-US" sz="2400" dirty="0"/>
                    </a:p>
                  </a:txBody>
                  <a:tcPr/>
                </a:tc>
              </a:tr>
            </a:tbl>
          </a:graphicData>
        </a:graphic>
      </p:graphicFrame>
    </p:spTree>
    <p:extLst>
      <p:ext uri="{BB962C8B-B14F-4D97-AF65-F5344CB8AC3E}">
        <p14:creationId xmlns:p14="http://schemas.microsoft.com/office/powerpoint/2010/main" val="376473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Dot Plot</a:t>
            </a:r>
            <a:endParaRPr lang="en-US" dirty="0"/>
          </a:p>
        </p:txBody>
      </p:sp>
      <p:sp>
        <p:nvSpPr>
          <p:cNvPr id="3" name="Content Placeholder 2"/>
          <p:cNvSpPr>
            <a:spLocks noGrp="1"/>
          </p:cNvSpPr>
          <p:nvPr>
            <p:ph idx="1"/>
          </p:nvPr>
        </p:nvSpPr>
        <p:spPr>
          <a:xfrm>
            <a:off x="677334" y="2187483"/>
            <a:ext cx="8596668" cy="3880773"/>
          </a:xfrm>
        </p:spPr>
        <p:txBody>
          <a:bodyPr>
            <a:normAutofit/>
          </a:bodyPr>
          <a:lstStyle/>
          <a:p>
            <a:r>
              <a:rPr lang="en-US" sz="2800" dirty="0" smtClean="0"/>
              <a:t>What is a dot plot?</a:t>
            </a:r>
          </a:p>
          <a:p>
            <a:r>
              <a:rPr lang="en-US" sz="2800" dirty="0" smtClean="0"/>
              <a:t>It is a plot with dots for the frequency. Frequency is on one axis and the categories are on the other.</a:t>
            </a:r>
            <a:endParaRPr lang="en-US" sz="2800" dirty="0"/>
          </a:p>
        </p:txBody>
      </p:sp>
    </p:spTree>
    <p:extLst>
      <p:ext uri="{BB962C8B-B14F-4D97-AF65-F5344CB8AC3E}">
        <p14:creationId xmlns:p14="http://schemas.microsoft.com/office/powerpoint/2010/main" val="282368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Dot Plot</a:t>
            </a:r>
            <a:endParaRPr lang="en-US" dirty="0"/>
          </a:p>
        </p:txBody>
      </p:sp>
      <p:sp>
        <p:nvSpPr>
          <p:cNvPr id="3" name="Content Placeholder 2"/>
          <p:cNvSpPr>
            <a:spLocks noGrp="1"/>
          </p:cNvSpPr>
          <p:nvPr>
            <p:ph idx="1"/>
          </p:nvPr>
        </p:nvSpPr>
        <p:spPr/>
        <p:txBody>
          <a:bodyPr>
            <a:normAutofit/>
          </a:bodyPr>
          <a:lstStyle/>
          <a:p>
            <a:r>
              <a:rPr lang="en-US" sz="2400" dirty="0"/>
              <a:t>The in-state tuition cost of attending certain college within a university are listed below:</a:t>
            </a:r>
          </a:p>
          <a:p>
            <a:pPr marL="914400" lvl="2" indent="0">
              <a:buNone/>
            </a:pPr>
            <a:r>
              <a:rPr lang="en-US" sz="2800" dirty="0"/>
              <a:t>4900, 5300, 4800, 4800, 5100, 5000, 5000, 4600, 4800, 5100, 4800, </a:t>
            </a:r>
            <a:r>
              <a:rPr lang="en-US" sz="2800" dirty="0" smtClean="0"/>
              <a:t>4900</a:t>
            </a:r>
          </a:p>
          <a:p>
            <a:pPr marL="914400" lvl="2" indent="0">
              <a:buNone/>
            </a:pPr>
            <a:endParaRPr lang="en-US" sz="2800" dirty="0" smtClean="0"/>
          </a:p>
          <a:p>
            <a:pPr marL="571500" indent="-457200"/>
            <a:r>
              <a:rPr lang="en-US" sz="2800" dirty="0" smtClean="0"/>
              <a:t>Make a dot plot of the data.</a:t>
            </a:r>
            <a:endParaRPr lang="en-US" sz="2800" dirty="0"/>
          </a:p>
          <a:p>
            <a:endParaRPr lang="en-US" sz="2800" dirty="0"/>
          </a:p>
        </p:txBody>
      </p:sp>
    </p:spTree>
    <p:extLst>
      <p:ext uri="{BB962C8B-B14F-4D97-AF65-F5344CB8AC3E}">
        <p14:creationId xmlns:p14="http://schemas.microsoft.com/office/powerpoint/2010/main" val="21889722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6043" y="609600"/>
            <a:ext cx="8596668" cy="1320800"/>
          </a:xfrm>
        </p:spPr>
        <p:txBody>
          <a:bodyPr>
            <a:normAutofit/>
          </a:bodyPr>
          <a:lstStyle/>
          <a:p>
            <a:r>
              <a:rPr lang="en-US" sz="4800" dirty="0" smtClean="0"/>
              <a:t>Basic Methods of Sampling</a:t>
            </a:r>
          </a:p>
        </p:txBody>
      </p:sp>
      <p:sp>
        <p:nvSpPr>
          <p:cNvPr id="3" name="Content Placeholder 2"/>
          <p:cNvSpPr>
            <a:spLocks noGrp="1"/>
          </p:cNvSpPr>
          <p:nvPr>
            <p:ph sz="half" idx="1"/>
          </p:nvPr>
        </p:nvSpPr>
        <p:spPr>
          <a:xfrm>
            <a:off x="1510937" y="1737996"/>
            <a:ext cx="8534400" cy="1889125"/>
          </a:xfrm>
        </p:spPr>
        <p:txBody>
          <a:bodyPr>
            <a:noAutofit/>
          </a:bodyPr>
          <a:lstStyle/>
          <a:p>
            <a:r>
              <a:rPr lang="en-US" sz="2800" dirty="0" smtClean="0"/>
              <a:t>Systematic Sampling</a:t>
            </a:r>
          </a:p>
          <a:p>
            <a:pPr lvl="1"/>
            <a:r>
              <a:rPr lang="en-US" sz="2600" dirty="0" smtClean="0"/>
              <a:t>Select a random starting point and then select every k</a:t>
            </a:r>
            <a:r>
              <a:rPr lang="en-US" sz="2600" baseline="30000" dirty="0" smtClean="0"/>
              <a:t>th</a:t>
            </a:r>
            <a:r>
              <a:rPr lang="en-US" sz="2600" dirty="0" smtClean="0"/>
              <a:t> subject in the population</a:t>
            </a:r>
          </a:p>
          <a:p>
            <a:pPr lvl="1"/>
            <a:r>
              <a:rPr lang="en-US" sz="2600" dirty="0" smtClean="0"/>
              <a:t>Simple to use so it is used often </a:t>
            </a:r>
          </a:p>
        </p:txBody>
      </p:sp>
      <p:pic>
        <p:nvPicPr>
          <p:cNvPr id="10244" name="Picture 47" descr="1_Sys"/>
          <p:cNvPicPr>
            <a:picLocks noGrp="1" noChangeAspect="1" noChangeArrowheads="1"/>
          </p:cNvPicPr>
          <p:nvPr>
            <p:ph sz="half" idx="2"/>
          </p:nvPr>
        </p:nvPicPr>
        <p:blipFill>
          <a:blip r:embed="rId2"/>
          <a:srcRect/>
          <a:stretch>
            <a:fillRect/>
          </a:stretch>
        </p:blipFill>
        <p:spPr>
          <a:xfrm>
            <a:off x="2514601" y="3886200"/>
            <a:ext cx="7415213" cy="2057400"/>
          </a:xfrm>
          <a:noFill/>
        </p:spPr>
      </p:pic>
    </p:spTree>
    <p:extLst>
      <p:ext uri="{BB962C8B-B14F-4D97-AF65-F5344CB8AC3E}">
        <p14:creationId xmlns:p14="http://schemas.microsoft.com/office/powerpoint/2010/main" val="165017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 Graph</a:t>
            </a:r>
            <a:endParaRPr lang="en-US" dirty="0"/>
          </a:p>
        </p:txBody>
      </p:sp>
      <p:sp>
        <p:nvSpPr>
          <p:cNvPr id="3" name="Content Placeholder 2"/>
          <p:cNvSpPr>
            <a:spLocks noGrp="1"/>
          </p:cNvSpPr>
          <p:nvPr>
            <p:ph idx="1"/>
          </p:nvPr>
        </p:nvSpPr>
        <p:spPr>
          <a:xfrm>
            <a:off x="677334" y="1489166"/>
            <a:ext cx="9154644" cy="5085805"/>
          </a:xfrm>
        </p:spPr>
        <p:txBody>
          <a:bodyPr>
            <a:normAutofit lnSpcReduction="10000"/>
          </a:bodyPr>
          <a:lstStyle/>
          <a:p>
            <a:r>
              <a:rPr lang="en-US" sz="2800" dirty="0" smtClean="0"/>
              <a:t>What is a bar graph?</a:t>
            </a:r>
            <a:endParaRPr lang="en-US" sz="2800" dirty="0"/>
          </a:p>
          <a:p>
            <a:r>
              <a:rPr lang="en-US" sz="2800" dirty="0" smtClean="0"/>
              <a:t>Bar </a:t>
            </a:r>
            <a:r>
              <a:rPr lang="en-US" sz="2800" dirty="0"/>
              <a:t>Graph: </a:t>
            </a:r>
            <a:r>
              <a:rPr lang="en-US" sz="2800" dirty="0" smtClean="0"/>
              <a:t>Like a dot plot, but with bars instead of dots. Still has frequency on one axis and categories on the other.</a:t>
            </a:r>
          </a:p>
          <a:p>
            <a:endParaRPr lang="en-US" sz="2800" dirty="0"/>
          </a:p>
          <a:p>
            <a:r>
              <a:rPr lang="en-US" sz="2400" dirty="0"/>
              <a:t>The in-state tuition cost of attending certain college within a university are listed below:</a:t>
            </a:r>
          </a:p>
          <a:p>
            <a:pPr marL="914400" lvl="2" indent="0">
              <a:buNone/>
            </a:pPr>
            <a:r>
              <a:rPr lang="en-US" sz="2800" dirty="0"/>
              <a:t>4900, 5300, 4800, 4800, 5100, 5000, 5000, 4600, 4800, 5100, 4800, 4900</a:t>
            </a:r>
          </a:p>
          <a:p>
            <a:pPr marL="914400" lvl="2" indent="0">
              <a:buNone/>
            </a:pPr>
            <a:endParaRPr lang="en-US" sz="2800" dirty="0"/>
          </a:p>
          <a:p>
            <a:pPr marL="571500" indent="-457200"/>
            <a:r>
              <a:rPr lang="en-US" sz="2800" dirty="0"/>
              <a:t>Make a </a:t>
            </a:r>
            <a:r>
              <a:rPr lang="en-US" sz="2800" dirty="0" smtClean="0"/>
              <a:t>bar graph of </a:t>
            </a:r>
            <a:r>
              <a:rPr lang="en-US" sz="2800" dirty="0"/>
              <a:t>the data.</a:t>
            </a:r>
          </a:p>
          <a:p>
            <a:endParaRPr lang="en-US" dirty="0"/>
          </a:p>
        </p:txBody>
      </p:sp>
    </p:spTree>
    <p:extLst>
      <p:ext uri="{BB962C8B-B14F-4D97-AF65-F5344CB8AC3E}">
        <p14:creationId xmlns:p14="http://schemas.microsoft.com/office/powerpoint/2010/main" val="3250235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try</a:t>
            </a:r>
            <a:endParaRPr lang="en-US" dirty="0"/>
          </a:p>
        </p:txBody>
      </p:sp>
      <p:sp>
        <p:nvSpPr>
          <p:cNvPr id="3" name="Content Placeholder 2"/>
          <p:cNvSpPr>
            <a:spLocks noGrp="1"/>
          </p:cNvSpPr>
          <p:nvPr>
            <p:ph idx="1"/>
          </p:nvPr>
        </p:nvSpPr>
        <p:spPr/>
        <p:txBody>
          <a:bodyPr>
            <a:normAutofit/>
          </a:bodyPr>
          <a:lstStyle/>
          <a:p>
            <a:r>
              <a:rPr lang="en-US" sz="2400" dirty="0" smtClean="0"/>
              <a:t>Lyndsay conducts a survey asking “How many pieces of gum do you chew in a day?”</a:t>
            </a:r>
          </a:p>
          <a:p>
            <a:pPr marL="0" indent="0">
              <a:buNone/>
            </a:pPr>
            <a:r>
              <a:rPr lang="en-US" sz="2400" dirty="0" smtClean="0"/>
              <a:t> 	</a:t>
            </a:r>
          </a:p>
          <a:p>
            <a:pPr marL="0" indent="0">
              <a:buNone/>
            </a:pPr>
            <a:r>
              <a:rPr lang="en-US" sz="2400" dirty="0"/>
              <a:t>	</a:t>
            </a:r>
            <a:r>
              <a:rPr lang="en-US" sz="2400" dirty="0" smtClean="0"/>
              <a:t>	</a:t>
            </a:r>
            <a:endParaRPr lang="en-US" sz="2400" dirty="0"/>
          </a:p>
          <a:p>
            <a:endParaRPr lang="en-US" sz="2400" dirty="0" smtClean="0"/>
          </a:p>
          <a:p>
            <a:r>
              <a:rPr lang="en-US" sz="2400" dirty="0" smtClean="0"/>
              <a:t>Make a dot plot.</a:t>
            </a:r>
          </a:p>
          <a:p>
            <a:r>
              <a:rPr lang="en-US" sz="2400" dirty="0" smtClean="0"/>
              <a:t>Make a bar graph.</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2691715484"/>
              </p:ext>
            </p:extLst>
          </p:nvPr>
        </p:nvGraphicFramePr>
        <p:xfrm>
          <a:off x="3069229" y="3108025"/>
          <a:ext cx="8128000" cy="914400"/>
        </p:xfrm>
        <a:graphic>
          <a:graphicData uri="http://schemas.openxmlformats.org/drawingml/2006/table">
            <a:tbl>
              <a:tblPr firstRow="1" bandRow="1">
                <a:tableStyleId>{5C22544A-7EE6-4342-B048-85BDC9FD1C3A}</a:tableStyleId>
              </a:tblPr>
              <a:tblGrid>
                <a:gridCol w="1625600"/>
                <a:gridCol w="1625600"/>
                <a:gridCol w="1625600"/>
                <a:gridCol w="1625600"/>
                <a:gridCol w="1625600"/>
              </a:tblGrid>
              <a:tr h="370840">
                <a:tc>
                  <a:txBody>
                    <a:bodyPr/>
                    <a:lstStyle/>
                    <a:p>
                      <a:r>
                        <a:rPr lang="en-US" sz="2400" dirty="0" smtClean="0"/>
                        <a:t>0</a:t>
                      </a:r>
                      <a:endParaRPr lang="en-US" sz="2400" dirty="0"/>
                    </a:p>
                  </a:txBody>
                  <a:tcPr/>
                </a:tc>
                <a:tc>
                  <a:txBody>
                    <a:bodyPr/>
                    <a:lstStyle/>
                    <a:p>
                      <a:r>
                        <a:rPr lang="en-US" sz="2400" dirty="0" smtClean="0"/>
                        <a:t>1</a:t>
                      </a:r>
                      <a:endParaRPr lang="en-US" sz="2400" dirty="0"/>
                    </a:p>
                  </a:txBody>
                  <a:tcPr/>
                </a:tc>
                <a:tc>
                  <a:txBody>
                    <a:bodyPr/>
                    <a:lstStyle/>
                    <a:p>
                      <a:r>
                        <a:rPr lang="en-US" sz="2400" dirty="0" smtClean="0"/>
                        <a:t>2</a:t>
                      </a:r>
                      <a:endParaRPr lang="en-US" sz="2400" dirty="0"/>
                    </a:p>
                  </a:txBody>
                  <a:tcPr/>
                </a:tc>
                <a:tc>
                  <a:txBody>
                    <a:bodyPr/>
                    <a:lstStyle/>
                    <a:p>
                      <a:r>
                        <a:rPr lang="en-US" sz="2400" dirty="0" smtClean="0"/>
                        <a:t>3</a:t>
                      </a:r>
                      <a:endParaRPr lang="en-US" sz="2400" dirty="0"/>
                    </a:p>
                  </a:txBody>
                  <a:tcPr/>
                </a:tc>
                <a:tc>
                  <a:txBody>
                    <a:bodyPr/>
                    <a:lstStyle/>
                    <a:p>
                      <a:r>
                        <a:rPr lang="en-US" sz="2400" dirty="0" smtClean="0"/>
                        <a:t>4</a:t>
                      </a:r>
                      <a:endParaRPr lang="en-US" sz="2400" dirty="0"/>
                    </a:p>
                  </a:txBody>
                  <a:tcPr/>
                </a:tc>
              </a:tr>
              <a:tr h="370840">
                <a:tc>
                  <a:txBody>
                    <a:bodyPr/>
                    <a:lstStyle/>
                    <a:p>
                      <a:r>
                        <a:rPr lang="en-US" sz="2400" dirty="0" smtClean="0"/>
                        <a:t>3</a:t>
                      </a:r>
                      <a:endParaRPr lang="en-US" sz="2400" dirty="0"/>
                    </a:p>
                  </a:txBody>
                  <a:tcPr/>
                </a:tc>
                <a:tc>
                  <a:txBody>
                    <a:bodyPr/>
                    <a:lstStyle/>
                    <a:p>
                      <a:r>
                        <a:rPr lang="en-US" sz="2400" dirty="0" smtClean="0"/>
                        <a:t>1</a:t>
                      </a:r>
                      <a:endParaRPr lang="en-US" sz="2400" dirty="0"/>
                    </a:p>
                  </a:txBody>
                  <a:tcPr/>
                </a:tc>
                <a:tc>
                  <a:txBody>
                    <a:bodyPr/>
                    <a:lstStyle/>
                    <a:p>
                      <a:r>
                        <a:rPr lang="en-US" sz="2400" dirty="0" smtClean="0"/>
                        <a:t>2</a:t>
                      </a:r>
                      <a:endParaRPr lang="en-US" sz="2400" dirty="0"/>
                    </a:p>
                  </a:txBody>
                  <a:tcPr/>
                </a:tc>
                <a:tc>
                  <a:txBody>
                    <a:bodyPr/>
                    <a:lstStyle/>
                    <a:p>
                      <a:r>
                        <a:rPr lang="en-US" sz="2400" dirty="0" smtClean="0"/>
                        <a:t>2</a:t>
                      </a:r>
                      <a:endParaRPr lang="en-US" sz="2400" dirty="0"/>
                    </a:p>
                  </a:txBody>
                  <a:tcPr/>
                </a:tc>
                <a:tc>
                  <a:txBody>
                    <a:bodyPr/>
                    <a:lstStyle/>
                    <a:p>
                      <a:r>
                        <a:rPr lang="en-US" sz="2400" dirty="0" smtClean="0"/>
                        <a:t>2</a:t>
                      </a:r>
                      <a:endParaRPr lang="en-US" sz="2400"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264990402"/>
              </p:ext>
            </p:extLst>
          </p:nvPr>
        </p:nvGraphicFramePr>
        <p:xfrm>
          <a:off x="285090" y="3108022"/>
          <a:ext cx="2840250" cy="914400"/>
        </p:xfrm>
        <a:graphic>
          <a:graphicData uri="http://schemas.openxmlformats.org/drawingml/2006/table">
            <a:tbl>
              <a:tblPr firstRow="1" bandRow="1">
                <a:tableStyleId>{5C22544A-7EE6-4342-B048-85BDC9FD1C3A}</a:tableStyleId>
              </a:tblPr>
              <a:tblGrid>
                <a:gridCol w="2840250"/>
              </a:tblGrid>
              <a:tr h="370840">
                <a:tc>
                  <a:txBody>
                    <a:bodyPr/>
                    <a:lstStyle/>
                    <a:p>
                      <a:r>
                        <a:rPr lang="en-US" sz="2400" dirty="0" smtClean="0"/>
                        <a:t>Pieces</a:t>
                      </a:r>
                      <a:r>
                        <a:rPr lang="en-US" sz="2400" baseline="0" dirty="0" smtClean="0"/>
                        <a:t> of gum</a:t>
                      </a:r>
                      <a:endParaRPr lang="en-US" sz="2400" dirty="0"/>
                    </a:p>
                  </a:txBody>
                  <a:tcPr/>
                </a:tc>
              </a:tr>
              <a:tr h="370840">
                <a:tc>
                  <a:txBody>
                    <a:bodyPr/>
                    <a:lstStyle/>
                    <a:p>
                      <a:r>
                        <a:rPr lang="en-US" sz="2400" dirty="0" smtClean="0"/>
                        <a:t>Frequency</a:t>
                      </a:r>
                      <a:endParaRPr lang="en-US" sz="2400" dirty="0"/>
                    </a:p>
                  </a:txBody>
                  <a:tcPr/>
                </a:tc>
              </a:tr>
            </a:tbl>
          </a:graphicData>
        </a:graphic>
      </p:graphicFrame>
    </p:spTree>
    <p:extLst>
      <p:ext uri="{BB962C8B-B14F-4D97-AF65-F5344CB8AC3E}">
        <p14:creationId xmlns:p14="http://schemas.microsoft.com/office/powerpoint/2010/main" val="243512165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this!</a:t>
            </a:r>
            <a:endParaRPr lang="en-US" dirty="0"/>
          </a:p>
        </p:txBody>
      </p:sp>
      <p:sp>
        <p:nvSpPr>
          <p:cNvPr id="3" name="Content Placeholder 2"/>
          <p:cNvSpPr>
            <a:spLocks noGrp="1"/>
          </p:cNvSpPr>
          <p:nvPr>
            <p:ph idx="1"/>
          </p:nvPr>
        </p:nvSpPr>
        <p:spPr>
          <a:xfrm>
            <a:off x="677334" y="2160589"/>
            <a:ext cx="3598104" cy="3880773"/>
          </a:xfrm>
        </p:spPr>
        <p:txBody>
          <a:bodyPr>
            <a:normAutofit/>
          </a:bodyPr>
          <a:lstStyle/>
          <a:p>
            <a:r>
              <a:rPr lang="en-US" dirty="0" smtClean="0"/>
              <a:t>This information is from 2006 and shows the revenue of lots of fortune 500 companies.</a:t>
            </a:r>
          </a:p>
          <a:p>
            <a:r>
              <a:rPr lang="en-US" dirty="0" smtClean="0"/>
              <a:t>What does revenue mean?</a:t>
            </a:r>
          </a:p>
          <a:p>
            <a:r>
              <a:rPr lang="en-US" dirty="0" smtClean="0"/>
              <a:t>Who seems to be making the most money?</a:t>
            </a:r>
          </a:p>
        </p:txBody>
      </p:sp>
      <p:pic>
        <p:nvPicPr>
          <p:cNvPr id="4" name="Picture 2" descr="http://www.b-eye-network.com/images/content/New%20Image_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2764" y="234462"/>
            <a:ext cx="6081271" cy="629012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35733" y="6247586"/>
            <a:ext cx="4355250" cy="276999"/>
          </a:xfrm>
          <a:prstGeom prst="rect">
            <a:avLst/>
          </a:prstGeom>
        </p:spPr>
        <p:txBody>
          <a:bodyPr wrap="square">
            <a:spAutoFit/>
          </a:bodyPr>
          <a:lstStyle/>
          <a:p>
            <a:r>
              <a:rPr lang="en-US" sz="1200" dirty="0"/>
              <a:t>http://www.b-eye-network.com/view/2468</a:t>
            </a:r>
          </a:p>
        </p:txBody>
      </p:sp>
    </p:spTree>
    <p:extLst>
      <p:ext uri="{BB962C8B-B14F-4D97-AF65-F5344CB8AC3E}">
        <p14:creationId xmlns:p14="http://schemas.microsoft.com/office/powerpoint/2010/main" val="150483708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3" name="Content Placeholder 2"/>
          <p:cNvSpPr>
            <a:spLocks noGrp="1"/>
          </p:cNvSpPr>
          <p:nvPr>
            <p:ph idx="1"/>
          </p:nvPr>
        </p:nvSpPr>
        <p:spPr>
          <a:xfrm>
            <a:off x="1072750" y="2210017"/>
            <a:ext cx="8596668" cy="3880773"/>
          </a:xfrm>
        </p:spPr>
        <p:txBody>
          <a:bodyPr/>
          <a:lstStyle/>
          <a:p>
            <a:endParaRPr lang="en-US" dirty="0"/>
          </a:p>
        </p:txBody>
      </p:sp>
      <p:pic>
        <p:nvPicPr>
          <p:cNvPr id="4" name="Picture 2" descr="http://www.b-eye-network.com/images/content/New%20Image_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459" y="453082"/>
            <a:ext cx="2676010" cy="27679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b-eye-network.com/images/content/Fig1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7574" y="304801"/>
            <a:ext cx="6179323" cy="6428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89748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b-eye-network.com/images/content/Fig1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758" y="215941"/>
            <a:ext cx="3635938" cy="378284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www.b-eye-network.com/images/content/Fig3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8635" y="215941"/>
            <a:ext cx="6451170" cy="663362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69758" y="5814539"/>
            <a:ext cx="2912785" cy="276999"/>
          </a:xfrm>
          <a:prstGeom prst="rect">
            <a:avLst/>
          </a:prstGeom>
        </p:spPr>
        <p:txBody>
          <a:bodyPr wrap="none">
            <a:spAutoFit/>
          </a:bodyPr>
          <a:lstStyle/>
          <a:p>
            <a:r>
              <a:rPr lang="en-US" sz="1200" dirty="0"/>
              <a:t>http://www.b-eye-network.com/view/2468</a:t>
            </a:r>
          </a:p>
        </p:txBody>
      </p:sp>
    </p:spTree>
    <p:extLst>
      <p:ext uri="{BB962C8B-B14F-4D97-AF65-F5344CB8AC3E}">
        <p14:creationId xmlns:p14="http://schemas.microsoft.com/office/powerpoint/2010/main" val="327563807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b-eye-network.com/images/content/Fig4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428" y="373059"/>
            <a:ext cx="6245225" cy="648494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347496" y="6061674"/>
            <a:ext cx="2912785" cy="276999"/>
          </a:xfrm>
          <a:prstGeom prst="rect">
            <a:avLst/>
          </a:prstGeom>
        </p:spPr>
        <p:txBody>
          <a:bodyPr wrap="none">
            <a:spAutoFit/>
          </a:bodyPr>
          <a:lstStyle/>
          <a:p>
            <a:r>
              <a:rPr lang="en-US" sz="1200" dirty="0"/>
              <a:t>http://www.b-eye-network.com/view/2468</a:t>
            </a:r>
          </a:p>
        </p:txBody>
      </p:sp>
    </p:spTree>
    <p:extLst>
      <p:ext uri="{BB962C8B-B14F-4D97-AF65-F5344CB8AC3E}">
        <p14:creationId xmlns:p14="http://schemas.microsoft.com/office/powerpoint/2010/main" val="23269464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a:t>
            </a:r>
            <a:endParaRPr lang="en-US" dirty="0"/>
          </a:p>
        </p:txBody>
      </p:sp>
      <p:sp>
        <p:nvSpPr>
          <p:cNvPr id="3" name="Content Placeholder 2"/>
          <p:cNvSpPr>
            <a:spLocks noGrp="1"/>
          </p:cNvSpPr>
          <p:nvPr>
            <p:ph idx="1"/>
          </p:nvPr>
        </p:nvSpPr>
        <p:spPr>
          <a:xfrm>
            <a:off x="677334" y="1358537"/>
            <a:ext cx="9407192" cy="4682826"/>
          </a:xfrm>
        </p:spPr>
        <p:txBody>
          <a:bodyPr>
            <a:normAutofit/>
          </a:bodyPr>
          <a:lstStyle/>
          <a:p>
            <a:r>
              <a:rPr lang="en-US" sz="2800" dirty="0" smtClean="0"/>
              <a:t>In soccer, an assist is a pass which leads to a teammate scoring a goal. The 2014 leader for assists in the NCAA was Eric Lynch. His assists each game are shown in the frequency table below.</a:t>
            </a:r>
          </a:p>
          <a:p>
            <a:endParaRPr lang="en-US" sz="2800" dirty="0"/>
          </a:p>
          <a:p>
            <a:endParaRPr lang="en-US" sz="2800" dirty="0" smtClean="0"/>
          </a:p>
          <a:p>
            <a:r>
              <a:rPr lang="en-US" sz="2800" dirty="0" smtClean="0"/>
              <a:t>How many games did Lynch play in last season?</a:t>
            </a:r>
          </a:p>
          <a:p>
            <a:r>
              <a:rPr lang="en-US" sz="2800" dirty="0" smtClean="0"/>
              <a:t>What percent of games did Lynch have three assists in?</a:t>
            </a:r>
          </a:p>
          <a:p>
            <a:r>
              <a:rPr lang="en-US" sz="2800" dirty="0" smtClean="0"/>
              <a:t>What percentile is 3 assists?</a:t>
            </a:r>
          </a:p>
          <a:p>
            <a:endParaRPr lang="en-US" sz="2800" dirty="0" smtClean="0"/>
          </a:p>
        </p:txBody>
      </p:sp>
      <p:graphicFrame>
        <p:nvGraphicFramePr>
          <p:cNvPr id="4" name="Table 3"/>
          <p:cNvGraphicFramePr>
            <a:graphicFrameLocks noGrp="1"/>
          </p:cNvGraphicFramePr>
          <p:nvPr>
            <p:extLst>
              <p:ext uri="{D42A27DB-BD31-4B8C-83A1-F6EECF244321}">
                <p14:modId xmlns:p14="http://schemas.microsoft.com/office/powerpoint/2010/main" val="3617028394"/>
              </p:ext>
            </p:extLst>
          </p:nvPr>
        </p:nvGraphicFramePr>
        <p:xfrm>
          <a:off x="1714963" y="3196045"/>
          <a:ext cx="7559039" cy="1036320"/>
        </p:xfrm>
        <a:graphic>
          <a:graphicData uri="http://schemas.openxmlformats.org/drawingml/2006/table">
            <a:tbl>
              <a:tblPr firstRow="1" bandRow="1">
                <a:tableStyleId>{5C22544A-7EE6-4342-B048-85BDC9FD1C3A}</a:tableStyleId>
              </a:tblPr>
              <a:tblGrid>
                <a:gridCol w="1981206"/>
                <a:gridCol w="996757"/>
                <a:gridCol w="1144424"/>
                <a:gridCol w="1144424"/>
                <a:gridCol w="1117573"/>
                <a:gridCol w="1174655"/>
              </a:tblGrid>
              <a:tr h="271720">
                <a:tc>
                  <a:txBody>
                    <a:bodyPr/>
                    <a:lstStyle/>
                    <a:p>
                      <a:r>
                        <a:rPr lang="en-US" sz="2800" dirty="0" smtClean="0"/>
                        <a:t>#of</a:t>
                      </a:r>
                      <a:r>
                        <a:rPr lang="en-US" sz="2800" baseline="0" dirty="0" smtClean="0"/>
                        <a:t> </a:t>
                      </a:r>
                      <a:r>
                        <a:rPr lang="en-US" sz="2800" dirty="0" smtClean="0"/>
                        <a:t>assists</a:t>
                      </a:r>
                      <a:endParaRPr lang="en-US" sz="2800" dirty="0"/>
                    </a:p>
                  </a:txBody>
                  <a:tcPr/>
                </a:tc>
                <a:tc>
                  <a:txBody>
                    <a:bodyPr/>
                    <a:lstStyle/>
                    <a:p>
                      <a:pPr algn="ctr"/>
                      <a:r>
                        <a:rPr lang="en-US" sz="2800" dirty="0" smtClean="0"/>
                        <a:t>0</a:t>
                      </a:r>
                      <a:endParaRPr lang="en-US" sz="2800" dirty="0"/>
                    </a:p>
                  </a:txBody>
                  <a:tcPr/>
                </a:tc>
                <a:tc>
                  <a:txBody>
                    <a:bodyPr/>
                    <a:lstStyle/>
                    <a:p>
                      <a:pPr algn="ctr"/>
                      <a:r>
                        <a:rPr lang="en-US" sz="2800" dirty="0" smtClean="0"/>
                        <a:t>1</a:t>
                      </a:r>
                      <a:endParaRPr lang="en-US" sz="2800" dirty="0"/>
                    </a:p>
                  </a:txBody>
                  <a:tcPr/>
                </a:tc>
                <a:tc>
                  <a:txBody>
                    <a:bodyPr/>
                    <a:lstStyle/>
                    <a:p>
                      <a:pPr algn="ctr"/>
                      <a:r>
                        <a:rPr lang="en-US" sz="2800" dirty="0" smtClean="0"/>
                        <a:t>2</a:t>
                      </a:r>
                      <a:endParaRPr lang="en-US" sz="2800" dirty="0"/>
                    </a:p>
                  </a:txBody>
                  <a:tcPr/>
                </a:tc>
                <a:tc>
                  <a:txBody>
                    <a:bodyPr/>
                    <a:lstStyle/>
                    <a:p>
                      <a:pPr algn="ctr"/>
                      <a:r>
                        <a:rPr lang="en-US" sz="2800" dirty="0" smtClean="0"/>
                        <a:t>3</a:t>
                      </a:r>
                      <a:endParaRPr lang="en-US" sz="2800" dirty="0"/>
                    </a:p>
                  </a:txBody>
                  <a:tcPr/>
                </a:tc>
                <a:tc>
                  <a:txBody>
                    <a:bodyPr/>
                    <a:lstStyle/>
                    <a:p>
                      <a:pPr algn="ctr"/>
                      <a:r>
                        <a:rPr lang="en-US" sz="2800" dirty="0" smtClean="0"/>
                        <a:t>4</a:t>
                      </a:r>
                      <a:endParaRPr lang="en-US" sz="2800" dirty="0"/>
                    </a:p>
                  </a:txBody>
                  <a:tcPr/>
                </a:tc>
              </a:tr>
              <a:tr h="271720">
                <a:tc>
                  <a:txBody>
                    <a:bodyPr/>
                    <a:lstStyle/>
                    <a:p>
                      <a:r>
                        <a:rPr lang="en-US" sz="2800" dirty="0" smtClean="0"/>
                        <a:t>Frequency</a:t>
                      </a:r>
                      <a:endParaRPr lang="en-US" sz="2800" dirty="0"/>
                    </a:p>
                  </a:txBody>
                  <a:tcPr/>
                </a:tc>
                <a:tc>
                  <a:txBody>
                    <a:bodyPr/>
                    <a:lstStyle/>
                    <a:p>
                      <a:pPr algn="ctr"/>
                      <a:r>
                        <a:rPr lang="en-US" sz="2800" dirty="0" smtClean="0"/>
                        <a:t>7</a:t>
                      </a:r>
                      <a:endParaRPr lang="en-US" sz="2800" dirty="0"/>
                    </a:p>
                  </a:txBody>
                  <a:tcPr/>
                </a:tc>
                <a:tc>
                  <a:txBody>
                    <a:bodyPr/>
                    <a:lstStyle/>
                    <a:p>
                      <a:pPr algn="ctr"/>
                      <a:r>
                        <a:rPr lang="en-US" sz="2800" dirty="0" smtClean="0"/>
                        <a:t>5</a:t>
                      </a:r>
                      <a:endParaRPr lang="en-US" sz="2800" dirty="0"/>
                    </a:p>
                  </a:txBody>
                  <a:tcPr/>
                </a:tc>
                <a:tc>
                  <a:txBody>
                    <a:bodyPr/>
                    <a:lstStyle/>
                    <a:p>
                      <a:pPr algn="ctr"/>
                      <a:r>
                        <a:rPr lang="en-US" sz="2800" dirty="0" smtClean="0"/>
                        <a:t>3</a:t>
                      </a:r>
                      <a:endParaRPr lang="en-US" sz="2800" dirty="0"/>
                    </a:p>
                  </a:txBody>
                  <a:tcPr/>
                </a:tc>
                <a:tc>
                  <a:txBody>
                    <a:bodyPr/>
                    <a:lstStyle/>
                    <a:p>
                      <a:pPr algn="ctr"/>
                      <a:r>
                        <a:rPr lang="en-US" sz="2800" dirty="0" smtClean="0"/>
                        <a:t>3</a:t>
                      </a:r>
                      <a:endParaRPr lang="en-US" sz="2800" dirty="0"/>
                    </a:p>
                  </a:txBody>
                  <a:tcPr/>
                </a:tc>
                <a:tc>
                  <a:txBody>
                    <a:bodyPr/>
                    <a:lstStyle/>
                    <a:p>
                      <a:pPr algn="ctr"/>
                      <a:r>
                        <a:rPr lang="en-US" sz="2800" dirty="0" smtClean="0"/>
                        <a:t>6</a:t>
                      </a:r>
                      <a:endParaRPr lang="en-US" sz="2800" dirty="0"/>
                    </a:p>
                  </a:txBody>
                  <a:tcPr/>
                </a:tc>
              </a:tr>
            </a:tbl>
          </a:graphicData>
        </a:graphic>
      </p:graphicFrame>
    </p:spTree>
    <p:extLst>
      <p:ext uri="{BB962C8B-B14F-4D97-AF65-F5344CB8AC3E}">
        <p14:creationId xmlns:p14="http://schemas.microsoft.com/office/powerpoint/2010/main" val="332641788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91049" y="881449"/>
            <a:ext cx="914033" cy="800219"/>
          </a:xfrm>
          <a:prstGeom prst="rect">
            <a:avLst/>
          </a:prstGeom>
          <a:noFill/>
        </p:spPr>
        <p:txBody>
          <a:bodyPr wrap="none" rtlCol="0">
            <a:spAutoFit/>
          </a:bodyPr>
          <a:lstStyle/>
          <a:p>
            <a:r>
              <a:rPr lang="en-US" sz="2800" dirty="0" smtClean="0"/>
              <a:t>HW4</a:t>
            </a:r>
          </a:p>
          <a:p>
            <a:endParaRPr lang="en-US" dirty="0"/>
          </a:p>
        </p:txBody>
      </p:sp>
      <p:sp>
        <p:nvSpPr>
          <p:cNvPr id="5" name="Rectangle 4"/>
          <p:cNvSpPr/>
          <p:nvPr/>
        </p:nvSpPr>
        <p:spPr>
          <a:xfrm>
            <a:off x="1491049" y="1405220"/>
            <a:ext cx="8896865" cy="369332"/>
          </a:xfrm>
          <a:prstGeom prst="rect">
            <a:avLst/>
          </a:prstGeom>
        </p:spPr>
        <p:txBody>
          <a:bodyPr wrap="square">
            <a:spAutoFit/>
          </a:bodyPr>
          <a:lstStyle/>
          <a:p>
            <a:endParaRPr lang="en-US" dirty="0"/>
          </a:p>
        </p:txBody>
      </p:sp>
    </p:spTree>
    <p:extLst>
      <p:ext uri="{BB962C8B-B14F-4D97-AF65-F5344CB8AC3E}">
        <p14:creationId xmlns:p14="http://schemas.microsoft.com/office/powerpoint/2010/main" val="397107420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a:t>
            </a:r>
            <a:r>
              <a:rPr lang="en-US" dirty="0" smtClean="0"/>
              <a:t>4: Histograms, Standard Deviation, Variance</a:t>
            </a:r>
            <a:r>
              <a:rPr lang="en-US" dirty="0"/>
              <a:t/>
            </a:r>
            <a:br>
              <a:rPr lang="en-US" dirty="0"/>
            </a:br>
            <a:r>
              <a:rPr lang="en-US" dirty="0" smtClean="0"/>
              <a:t>Objectives:</a:t>
            </a:r>
            <a:endParaRPr lang="en-US" dirty="0"/>
          </a:p>
        </p:txBody>
      </p:sp>
      <p:sp>
        <p:nvSpPr>
          <p:cNvPr id="3" name="Content Placeholder 2"/>
          <p:cNvSpPr>
            <a:spLocks noGrp="1"/>
          </p:cNvSpPr>
          <p:nvPr>
            <p:ph idx="1"/>
          </p:nvPr>
        </p:nvSpPr>
        <p:spPr/>
        <p:txBody>
          <a:bodyPr>
            <a:normAutofit/>
          </a:bodyPr>
          <a:lstStyle/>
          <a:p>
            <a:r>
              <a:rPr lang="en-US" sz="2800" dirty="0" smtClean="0"/>
              <a:t>Today we will learn:</a:t>
            </a:r>
          </a:p>
          <a:p>
            <a:r>
              <a:rPr lang="en-US" sz="2800" dirty="0" smtClean="0"/>
              <a:t>What a histogram is, how to create one, and how to read data from it.</a:t>
            </a:r>
          </a:p>
          <a:p>
            <a:r>
              <a:rPr lang="en-US" sz="2800" dirty="0" smtClean="0"/>
              <a:t>How to create appropriate intervals for a histogram.</a:t>
            </a:r>
          </a:p>
          <a:p>
            <a:r>
              <a:rPr lang="en-US" sz="2800" dirty="0" smtClean="0"/>
              <a:t>Calculate variance and standard deviation.</a:t>
            </a:r>
            <a:endParaRPr lang="en-US" sz="2800" dirty="0"/>
          </a:p>
        </p:txBody>
      </p:sp>
    </p:spTree>
    <p:extLst>
      <p:ext uri="{BB962C8B-B14F-4D97-AF65-F5344CB8AC3E}">
        <p14:creationId xmlns:p14="http://schemas.microsoft.com/office/powerpoint/2010/main" val="319550494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076" y="148045"/>
            <a:ext cx="8596668" cy="1320800"/>
          </a:xfrm>
        </p:spPr>
        <p:txBody>
          <a:bodyPr/>
          <a:lstStyle/>
          <a:p>
            <a:r>
              <a:rPr lang="en-US" dirty="0" smtClean="0"/>
              <a:t>Think about it</a:t>
            </a:r>
            <a:endParaRPr lang="en-US" dirty="0"/>
          </a:p>
        </p:txBody>
      </p:sp>
      <p:sp>
        <p:nvSpPr>
          <p:cNvPr id="3" name="Content Placeholder 2"/>
          <p:cNvSpPr>
            <a:spLocks noGrp="1"/>
          </p:cNvSpPr>
          <p:nvPr>
            <p:ph idx="1"/>
          </p:nvPr>
        </p:nvSpPr>
        <p:spPr>
          <a:xfrm>
            <a:off x="529288" y="695233"/>
            <a:ext cx="8596668" cy="3880773"/>
          </a:xfrm>
        </p:spPr>
        <p:txBody>
          <a:bodyPr>
            <a:noAutofit/>
          </a:bodyPr>
          <a:lstStyle/>
          <a:p>
            <a:r>
              <a:rPr lang="en-US" sz="2800" dirty="0"/>
              <a:t>People’s heights (in cm</a:t>
            </a:r>
            <a:r>
              <a:rPr lang="en-US" sz="2800" dirty="0" smtClean="0"/>
              <a:t>): </a:t>
            </a:r>
            <a:r>
              <a:rPr lang="en-US" sz="2800" dirty="0"/>
              <a:t>154, </a:t>
            </a:r>
            <a:r>
              <a:rPr lang="en-US" sz="2800" dirty="0" smtClean="0"/>
              <a:t>162, 177, 177</a:t>
            </a:r>
            <a:r>
              <a:rPr lang="en-US" sz="2800" dirty="0"/>
              <a:t>, </a:t>
            </a:r>
            <a:r>
              <a:rPr lang="en-US" sz="2800" dirty="0" smtClean="0"/>
              <a:t>180, 185, </a:t>
            </a:r>
            <a:r>
              <a:rPr lang="en-US" sz="2800" dirty="0"/>
              <a:t>187,</a:t>
            </a:r>
            <a:r>
              <a:rPr lang="en-US" sz="2800" dirty="0" smtClean="0"/>
              <a:t> 193, 195, 200, 200 </a:t>
            </a:r>
          </a:p>
          <a:p>
            <a:r>
              <a:rPr lang="en-US" sz="2800" dirty="0" smtClean="0"/>
              <a:t>Given the data, what would be the problem with making a bar graph?</a:t>
            </a:r>
            <a:endParaRPr lang="en-US" sz="2800" dirty="0"/>
          </a:p>
          <a:p>
            <a:endParaRPr lang="en-US" sz="2800" dirty="0"/>
          </a:p>
          <a:p>
            <a:r>
              <a:rPr lang="en-US" sz="2800" dirty="0"/>
              <a:t>Histograms are </a:t>
            </a:r>
            <a:r>
              <a:rPr lang="en-US" sz="2800" dirty="0" smtClean="0"/>
              <a:t>similar to bar graphs, </a:t>
            </a:r>
            <a:r>
              <a:rPr lang="en-US" sz="2800" dirty="0"/>
              <a:t>but instead of having </a:t>
            </a:r>
            <a:r>
              <a:rPr lang="en-US" sz="2800" dirty="0" smtClean="0"/>
              <a:t>categories, </a:t>
            </a:r>
            <a:r>
              <a:rPr lang="en-US" sz="2800" dirty="0"/>
              <a:t>there is a range of numbers for the </a:t>
            </a:r>
            <a:r>
              <a:rPr lang="en-US" sz="2800" dirty="0" smtClean="0"/>
              <a:t>x-axis. This way you can group similar data points together.</a:t>
            </a:r>
            <a:endParaRPr lang="en-US" sz="2800" dirty="0"/>
          </a:p>
          <a:p>
            <a:endParaRPr lang="en-US" sz="2800" dirty="0"/>
          </a:p>
        </p:txBody>
      </p:sp>
    </p:spTree>
    <p:extLst>
      <p:ext uri="{BB962C8B-B14F-4D97-AF65-F5344CB8AC3E}">
        <p14:creationId xmlns:p14="http://schemas.microsoft.com/office/powerpoint/2010/main" val="246870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a:bodyPr>
          <a:lstStyle/>
          <a:p>
            <a:r>
              <a:rPr lang="en-US" sz="4800" dirty="0" smtClean="0"/>
              <a:t>Basic Methods of Sampling</a:t>
            </a:r>
          </a:p>
        </p:txBody>
      </p:sp>
      <p:pic>
        <p:nvPicPr>
          <p:cNvPr id="12292" name="Picture 78" descr="1_Stra"/>
          <p:cNvPicPr>
            <a:picLocks noGrp="1" noChangeAspect="1" noChangeArrowheads="1"/>
          </p:cNvPicPr>
          <p:nvPr>
            <p:ph sz="half" idx="1"/>
          </p:nvPr>
        </p:nvPicPr>
        <p:blipFill>
          <a:blip r:embed="rId2"/>
          <a:stretch>
            <a:fillRect/>
          </a:stretch>
        </p:blipFill>
        <p:spPr>
          <a:xfrm>
            <a:off x="8024950" y="1539240"/>
            <a:ext cx="3749675" cy="1141030"/>
          </a:xfrm>
          <a:noFill/>
        </p:spPr>
      </p:pic>
      <p:sp>
        <p:nvSpPr>
          <p:cNvPr id="4" name="Content Placeholder 3"/>
          <p:cNvSpPr>
            <a:spLocks noGrp="1"/>
          </p:cNvSpPr>
          <p:nvPr>
            <p:ph sz="half" idx="2"/>
          </p:nvPr>
        </p:nvSpPr>
        <p:spPr>
          <a:xfrm>
            <a:off x="677334" y="2182625"/>
            <a:ext cx="8077200" cy="2193925"/>
          </a:xfrm>
        </p:spPr>
        <p:txBody>
          <a:bodyPr>
            <a:noAutofit/>
          </a:bodyPr>
          <a:lstStyle/>
          <a:p>
            <a:pPr>
              <a:defRPr/>
            </a:pPr>
            <a:r>
              <a:rPr lang="en-US" sz="2800" dirty="0" smtClean="0"/>
              <a:t>Stratified Sampling </a:t>
            </a:r>
            <a:r>
              <a:rPr lang="en-US" sz="1200" dirty="0" smtClean="0"/>
              <a:t>– based on characteristics of sample</a:t>
            </a:r>
          </a:p>
          <a:p>
            <a:pPr marL="850392" lvl="1" indent="-457200">
              <a:defRPr/>
            </a:pPr>
            <a:r>
              <a:rPr lang="en-US" sz="2600" dirty="0" smtClean="0"/>
              <a:t>Divide the population into at least two different groups with common characteristic(s), then draw SOME subjects from each group (group is called strata or stratum)</a:t>
            </a:r>
          </a:p>
          <a:p>
            <a:pPr marL="850392" lvl="1" indent="-457200">
              <a:defRPr/>
            </a:pPr>
            <a:r>
              <a:rPr lang="en-US" sz="2600" dirty="0" smtClean="0"/>
              <a:t>Basically, randomly sample each subgroup or strata</a:t>
            </a:r>
          </a:p>
          <a:p>
            <a:pPr marL="850392" lvl="1" indent="-457200">
              <a:defRPr/>
            </a:pPr>
            <a:r>
              <a:rPr lang="en-US" sz="2600" dirty="0" smtClean="0"/>
              <a:t>Results in a more representative sample </a:t>
            </a:r>
          </a:p>
          <a:p>
            <a:pPr marL="850392" lvl="1" indent="-457200">
              <a:defRPr/>
            </a:pPr>
            <a:endParaRPr lang="en-US" sz="2800" dirty="0"/>
          </a:p>
        </p:txBody>
      </p:sp>
    </p:spTree>
    <p:extLst>
      <p:ext uri="{BB962C8B-B14F-4D97-AF65-F5344CB8AC3E}">
        <p14:creationId xmlns:p14="http://schemas.microsoft.com/office/powerpoint/2010/main" val="298161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374" y="191589"/>
            <a:ext cx="8596668" cy="1320800"/>
          </a:xfrm>
        </p:spPr>
        <p:txBody>
          <a:bodyPr/>
          <a:lstStyle/>
          <a:p>
            <a:r>
              <a:rPr lang="en-US" dirty="0" smtClean="0"/>
              <a:t>Ranges for Histograms</a:t>
            </a:r>
            <a:endParaRPr lang="en-US" dirty="0"/>
          </a:p>
        </p:txBody>
      </p:sp>
      <p:sp>
        <p:nvSpPr>
          <p:cNvPr id="3" name="Content Placeholder 2"/>
          <p:cNvSpPr>
            <a:spLocks noGrp="1"/>
          </p:cNvSpPr>
          <p:nvPr>
            <p:ph idx="1"/>
          </p:nvPr>
        </p:nvSpPr>
        <p:spPr>
          <a:xfrm>
            <a:off x="720877" y="982617"/>
            <a:ext cx="8596668" cy="3880773"/>
          </a:xfrm>
        </p:spPr>
        <p:txBody>
          <a:bodyPr>
            <a:noAutofit/>
          </a:bodyPr>
          <a:lstStyle/>
          <a:p>
            <a:r>
              <a:rPr lang="en-US" sz="2600" dirty="0"/>
              <a:t>When deciding what interval to use, choose a range that is large enough to make you graph useful, but small enough to make your bars </a:t>
            </a:r>
            <a:r>
              <a:rPr lang="en-US" sz="2600" dirty="0" smtClean="0"/>
              <a:t>meaningful.</a:t>
            </a:r>
          </a:p>
          <a:p>
            <a:endParaRPr lang="en-US" sz="2600" dirty="0"/>
          </a:p>
          <a:p>
            <a:r>
              <a:rPr lang="en-US" sz="2600" dirty="0" smtClean="0"/>
              <a:t>We </a:t>
            </a:r>
            <a:r>
              <a:rPr lang="en-US" sz="2600" dirty="0"/>
              <a:t>call these ranges </a:t>
            </a:r>
            <a:r>
              <a:rPr lang="en-US" sz="2600" u="sng" dirty="0"/>
              <a:t>intervals</a:t>
            </a:r>
            <a:r>
              <a:rPr lang="en-US" sz="2600" dirty="0"/>
              <a:t>.</a:t>
            </a:r>
          </a:p>
          <a:p>
            <a:pPr marL="0" indent="0">
              <a:buNone/>
            </a:pPr>
            <a:endParaRPr lang="en-US" sz="2600" dirty="0" smtClean="0"/>
          </a:p>
          <a:p>
            <a:r>
              <a:rPr lang="en-US" sz="2600" dirty="0" smtClean="0"/>
              <a:t>The intervals must all be the same width.</a:t>
            </a:r>
          </a:p>
        </p:txBody>
      </p:sp>
    </p:spTree>
    <p:extLst>
      <p:ext uri="{BB962C8B-B14F-4D97-AF65-F5344CB8AC3E}">
        <p14:creationId xmlns:p14="http://schemas.microsoft.com/office/powerpoint/2010/main" val="107392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Ranges for Histograms</a:t>
            </a:r>
            <a:endParaRPr lang="en-US" dirty="0"/>
          </a:p>
        </p:txBody>
      </p:sp>
      <p:sp>
        <p:nvSpPr>
          <p:cNvPr id="3" name="Content Placeholder 2"/>
          <p:cNvSpPr>
            <a:spLocks noGrp="1"/>
          </p:cNvSpPr>
          <p:nvPr>
            <p:ph idx="1"/>
          </p:nvPr>
        </p:nvSpPr>
        <p:spPr/>
        <p:txBody>
          <a:bodyPr>
            <a:normAutofit/>
          </a:bodyPr>
          <a:lstStyle/>
          <a:p>
            <a:r>
              <a:rPr lang="en-US" sz="2600" dirty="0" smtClean="0"/>
              <a:t>Intervals cannot overlap.</a:t>
            </a:r>
          </a:p>
          <a:p>
            <a:endParaRPr lang="en-US" sz="2600" dirty="0"/>
          </a:p>
          <a:p>
            <a:r>
              <a:rPr lang="en-US" sz="2600" dirty="0" smtClean="0"/>
              <a:t>There cannot be spaces in intervals.</a:t>
            </a:r>
          </a:p>
          <a:p>
            <a:endParaRPr lang="en-US" sz="2600" dirty="0"/>
          </a:p>
          <a:p>
            <a:r>
              <a:rPr lang="en-US" sz="2600" dirty="0" smtClean="0"/>
              <a:t>It is ok for an interval to have no data in it.</a:t>
            </a:r>
            <a:endParaRPr lang="en-US" sz="2600" dirty="0"/>
          </a:p>
        </p:txBody>
      </p:sp>
      <p:sp>
        <p:nvSpPr>
          <p:cNvPr id="5" name="Rectangle 4"/>
          <p:cNvSpPr/>
          <p:nvPr/>
        </p:nvSpPr>
        <p:spPr>
          <a:xfrm>
            <a:off x="6489403" y="379411"/>
            <a:ext cx="3682207" cy="1200329"/>
          </a:xfrm>
          <a:prstGeom prst="rect">
            <a:avLst/>
          </a:prstGeom>
        </p:spPr>
        <p:txBody>
          <a:bodyPr wrap="square">
            <a:spAutoFit/>
          </a:bodyPr>
          <a:lstStyle/>
          <a:p>
            <a:r>
              <a:rPr lang="en-US" sz="2400" dirty="0"/>
              <a:t>154, 162, 177, 177, 180, 185, 187, 193, 195, 200, 200</a:t>
            </a:r>
          </a:p>
        </p:txBody>
      </p:sp>
    </p:spTree>
    <p:extLst>
      <p:ext uri="{BB962C8B-B14F-4D97-AF65-F5344CB8AC3E}">
        <p14:creationId xmlns:p14="http://schemas.microsoft.com/office/powerpoint/2010/main" val="83622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Histogram</a:t>
            </a:r>
            <a:endParaRPr lang="en-US" dirty="0"/>
          </a:p>
        </p:txBody>
      </p:sp>
      <p:sp>
        <p:nvSpPr>
          <p:cNvPr id="3" name="Content Placeholder 2"/>
          <p:cNvSpPr>
            <a:spLocks noGrp="1"/>
          </p:cNvSpPr>
          <p:nvPr>
            <p:ph idx="1"/>
          </p:nvPr>
        </p:nvSpPr>
        <p:spPr>
          <a:xfrm>
            <a:off x="555414" y="1516154"/>
            <a:ext cx="8596668" cy="3880773"/>
          </a:xfrm>
        </p:spPr>
        <p:txBody>
          <a:bodyPr>
            <a:normAutofit/>
          </a:bodyPr>
          <a:lstStyle/>
          <a:p>
            <a:r>
              <a:rPr lang="en-US" sz="2400" dirty="0"/>
              <a:t>People’s heights (in cm</a:t>
            </a:r>
            <a:r>
              <a:rPr lang="en-US" sz="2400" dirty="0" smtClean="0"/>
              <a:t>):</a:t>
            </a:r>
          </a:p>
          <a:p>
            <a:pPr marL="0" indent="0">
              <a:buNone/>
            </a:pPr>
            <a:r>
              <a:rPr lang="en-US" sz="2800" dirty="0" smtClean="0"/>
              <a:t>		154</a:t>
            </a:r>
            <a:r>
              <a:rPr lang="en-US" sz="2800" dirty="0"/>
              <a:t>, 162, 177, 177, 180, 185, 187, 193, 195, </a:t>
            </a:r>
            <a:r>
              <a:rPr lang="en-US" sz="2800" dirty="0" smtClean="0"/>
              <a:t>			200</a:t>
            </a:r>
            <a:r>
              <a:rPr lang="en-US" sz="2800" dirty="0"/>
              <a:t>, 200 </a:t>
            </a:r>
          </a:p>
          <a:p>
            <a:pPr marL="800100" lvl="2" indent="0">
              <a:buNone/>
            </a:pPr>
            <a:endParaRPr lang="en-US" sz="2600" dirty="0" smtClean="0"/>
          </a:p>
          <a:p>
            <a:r>
              <a:rPr lang="en-US" sz="2600" dirty="0"/>
              <a:t>What is the range of the data</a:t>
            </a:r>
            <a:r>
              <a:rPr lang="en-US" sz="2600" dirty="0" smtClean="0"/>
              <a:t>?</a:t>
            </a:r>
          </a:p>
          <a:p>
            <a:r>
              <a:rPr lang="en-US" sz="2600" dirty="0" smtClean="0"/>
              <a:t>What is a good interval for a histogram of this data?</a:t>
            </a:r>
          </a:p>
          <a:p>
            <a:r>
              <a:rPr lang="en-US" sz="2600" dirty="0" smtClean="0"/>
              <a:t>What if I wanted exactly 8 intervals?</a:t>
            </a:r>
          </a:p>
        </p:txBody>
      </p:sp>
    </p:spTree>
    <p:extLst>
      <p:ext uri="{BB962C8B-B14F-4D97-AF65-F5344CB8AC3E}">
        <p14:creationId xmlns:p14="http://schemas.microsoft.com/office/powerpoint/2010/main" val="330693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try</a:t>
            </a:r>
            <a:endParaRPr lang="en-US" dirty="0"/>
          </a:p>
        </p:txBody>
      </p:sp>
      <p:sp>
        <p:nvSpPr>
          <p:cNvPr id="3" name="Content Placeholder 2"/>
          <p:cNvSpPr>
            <a:spLocks noGrp="1"/>
          </p:cNvSpPr>
          <p:nvPr>
            <p:ph idx="1"/>
          </p:nvPr>
        </p:nvSpPr>
        <p:spPr>
          <a:xfrm>
            <a:off x="677333" y="2160589"/>
            <a:ext cx="9337523" cy="3880773"/>
          </a:xfrm>
        </p:spPr>
        <p:txBody>
          <a:bodyPr>
            <a:normAutofit fontScale="92500"/>
          </a:bodyPr>
          <a:lstStyle/>
          <a:p>
            <a:r>
              <a:rPr lang="en-US" sz="2400" dirty="0" smtClean="0"/>
              <a:t>HHS conducts a student survey on the average number of tweets students make per week. They find the following results:</a:t>
            </a:r>
          </a:p>
          <a:p>
            <a:pPr marL="914400" lvl="2" indent="0">
              <a:buNone/>
            </a:pPr>
            <a:r>
              <a:rPr lang="en-US" sz="2800" dirty="0" smtClean="0"/>
              <a:t>0, </a:t>
            </a:r>
            <a:r>
              <a:rPr lang="en-US" sz="2800" dirty="0"/>
              <a:t>0, 0, 2, </a:t>
            </a:r>
            <a:r>
              <a:rPr lang="en-US" sz="2800" dirty="0" smtClean="0"/>
              <a:t>4, </a:t>
            </a:r>
            <a:r>
              <a:rPr lang="en-US" sz="2800" dirty="0"/>
              <a:t>5, 7, 8, 9, 10, </a:t>
            </a:r>
            <a:r>
              <a:rPr lang="en-US" sz="2800" dirty="0" smtClean="0"/>
              <a:t>11, 14</a:t>
            </a:r>
          </a:p>
          <a:p>
            <a:pPr marL="914400" lvl="2" indent="0">
              <a:buNone/>
            </a:pPr>
            <a:endParaRPr lang="en-US" sz="2400" dirty="0"/>
          </a:p>
          <a:p>
            <a:pPr marL="571500" indent="-457200"/>
            <a:r>
              <a:rPr lang="en-US" sz="2800" dirty="0"/>
              <a:t>Create a histogram of this data</a:t>
            </a:r>
            <a:r>
              <a:rPr lang="en-US" sz="2800" dirty="0" smtClean="0"/>
              <a:t>.</a:t>
            </a:r>
          </a:p>
          <a:p>
            <a:pPr marL="571500" indent="-457200"/>
            <a:r>
              <a:rPr lang="en-US" sz="2800" dirty="0" smtClean="0"/>
              <a:t>What interval range did you use for this data?</a:t>
            </a:r>
          </a:p>
          <a:p>
            <a:pPr marL="571500" indent="-457200"/>
            <a:r>
              <a:rPr lang="en-US" sz="2800" dirty="0" smtClean="0"/>
              <a:t>What is a interval range that would not be appropriate?</a:t>
            </a:r>
          </a:p>
          <a:p>
            <a:pPr marL="571500" indent="-457200"/>
            <a:endParaRPr lang="en-US" sz="2800" dirty="0" smtClean="0"/>
          </a:p>
        </p:txBody>
      </p:sp>
    </p:spTree>
    <p:extLst>
      <p:ext uri="{BB962C8B-B14F-4D97-AF65-F5344CB8AC3E}">
        <p14:creationId xmlns:p14="http://schemas.microsoft.com/office/powerpoint/2010/main" val="539264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586" y="132762"/>
            <a:ext cx="8596668" cy="1320800"/>
          </a:xfrm>
        </p:spPr>
        <p:txBody>
          <a:bodyPr/>
          <a:lstStyle/>
          <a:p>
            <a:r>
              <a:rPr lang="en-US" dirty="0" smtClean="0"/>
              <a:t>Shape and Center</a:t>
            </a:r>
            <a:endParaRPr lang="en-US" dirty="0"/>
          </a:p>
        </p:txBody>
      </p:sp>
      <p:pic>
        <p:nvPicPr>
          <p:cNvPr id="3" name="Picture 2"/>
          <p:cNvPicPr>
            <a:picLocks noChangeAspect="1"/>
          </p:cNvPicPr>
          <p:nvPr/>
        </p:nvPicPr>
        <p:blipFill>
          <a:blip r:embed="rId2"/>
          <a:stretch>
            <a:fillRect/>
          </a:stretch>
        </p:blipFill>
        <p:spPr>
          <a:xfrm>
            <a:off x="335586" y="793162"/>
            <a:ext cx="2695575" cy="1638300"/>
          </a:xfrm>
          <a:prstGeom prst="rect">
            <a:avLst/>
          </a:prstGeom>
        </p:spPr>
      </p:pic>
      <p:pic>
        <p:nvPicPr>
          <p:cNvPr id="8" name="Picture 7"/>
          <p:cNvPicPr>
            <a:picLocks noChangeAspect="1"/>
          </p:cNvPicPr>
          <p:nvPr/>
        </p:nvPicPr>
        <p:blipFill>
          <a:blip r:embed="rId3"/>
          <a:stretch>
            <a:fillRect/>
          </a:stretch>
        </p:blipFill>
        <p:spPr>
          <a:xfrm>
            <a:off x="398725" y="2463409"/>
            <a:ext cx="2771775" cy="1181100"/>
          </a:xfrm>
          <a:prstGeom prst="rect">
            <a:avLst/>
          </a:prstGeom>
        </p:spPr>
      </p:pic>
      <p:pic>
        <p:nvPicPr>
          <p:cNvPr id="9" name="Picture 8"/>
          <p:cNvPicPr>
            <a:picLocks noChangeAspect="1"/>
          </p:cNvPicPr>
          <p:nvPr/>
        </p:nvPicPr>
        <p:blipFill>
          <a:blip r:embed="rId4"/>
          <a:stretch>
            <a:fillRect/>
          </a:stretch>
        </p:blipFill>
        <p:spPr>
          <a:xfrm>
            <a:off x="532074" y="3821673"/>
            <a:ext cx="2505075" cy="1600200"/>
          </a:xfrm>
          <a:prstGeom prst="rect">
            <a:avLst/>
          </a:prstGeom>
        </p:spPr>
      </p:pic>
      <p:pic>
        <p:nvPicPr>
          <p:cNvPr id="10" name="Picture 9"/>
          <p:cNvPicPr>
            <a:picLocks noChangeAspect="1"/>
          </p:cNvPicPr>
          <p:nvPr/>
        </p:nvPicPr>
        <p:blipFill>
          <a:blip r:embed="rId5"/>
          <a:stretch>
            <a:fillRect/>
          </a:stretch>
        </p:blipFill>
        <p:spPr>
          <a:xfrm>
            <a:off x="714683" y="5735381"/>
            <a:ext cx="3048000" cy="581025"/>
          </a:xfrm>
          <a:prstGeom prst="rect">
            <a:avLst/>
          </a:prstGeom>
        </p:spPr>
      </p:pic>
      <p:pic>
        <p:nvPicPr>
          <p:cNvPr id="11" name="Picture 10"/>
          <p:cNvPicPr>
            <a:picLocks noChangeAspect="1"/>
          </p:cNvPicPr>
          <p:nvPr/>
        </p:nvPicPr>
        <p:blipFill>
          <a:blip r:embed="rId6"/>
          <a:stretch>
            <a:fillRect/>
          </a:stretch>
        </p:blipFill>
        <p:spPr>
          <a:xfrm>
            <a:off x="6965632" y="395485"/>
            <a:ext cx="2771775" cy="1638300"/>
          </a:xfrm>
          <a:prstGeom prst="rect">
            <a:avLst/>
          </a:prstGeom>
        </p:spPr>
      </p:pic>
      <p:pic>
        <p:nvPicPr>
          <p:cNvPr id="12" name="Picture 11"/>
          <p:cNvPicPr>
            <a:picLocks noChangeAspect="1"/>
          </p:cNvPicPr>
          <p:nvPr/>
        </p:nvPicPr>
        <p:blipFill>
          <a:blip r:embed="rId7"/>
          <a:stretch>
            <a:fillRect/>
          </a:stretch>
        </p:blipFill>
        <p:spPr>
          <a:xfrm>
            <a:off x="7032307" y="2204524"/>
            <a:ext cx="2705100" cy="1171575"/>
          </a:xfrm>
          <a:prstGeom prst="rect">
            <a:avLst/>
          </a:prstGeom>
        </p:spPr>
      </p:pic>
      <p:pic>
        <p:nvPicPr>
          <p:cNvPr id="13" name="Picture 12"/>
          <p:cNvPicPr>
            <a:picLocks noChangeAspect="1"/>
          </p:cNvPicPr>
          <p:nvPr/>
        </p:nvPicPr>
        <p:blipFill>
          <a:blip r:embed="rId8"/>
          <a:stretch>
            <a:fillRect/>
          </a:stretch>
        </p:blipFill>
        <p:spPr>
          <a:xfrm>
            <a:off x="7196545" y="3785341"/>
            <a:ext cx="2733675" cy="1714500"/>
          </a:xfrm>
          <a:prstGeom prst="rect">
            <a:avLst/>
          </a:prstGeom>
        </p:spPr>
      </p:pic>
      <p:pic>
        <p:nvPicPr>
          <p:cNvPr id="14" name="Picture 13"/>
          <p:cNvPicPr>
            <a:picLocks noChangeAspect="1"/>
          </p:cNvPicPr>
          <p:nvPr/>
        </p:nvPicPr>
        <p:blipFill>
          <a:blip r:embed="rId9"/>
          <a:stretch>
            <a:fillRect/>
          </a:stretch>
        </p:blipFill>
        <p:spPr>
          <a:xfrm>
            <a:off x="7196545" y="5600564"/>
            <a:ext cx="3028950" cy="1171575"/>
          </a:xfrm>
          <a:prstGeom prst="rect">
            <a:avLst/>
          </a:prstGeom>
        </p:spPr>
      </p:pic>
    </p:spTree>
    <p:extLst>
      <p:ext uri="{BB962C8B-B14F-4D97-AF65-F5344CB8AC3E}">
        <p14:creationId xmlns:p14="http://schemas.microsoft.com/office/powerpoint/2010/main" val="374738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Describe the graph</a:t>
            </a:r>
            <a:endParaRPr lang="en-US" dirty="0"/>
          </a:p>
        </p:txBody>
      </p:sp>
      <p:sp>
        <p:nvSpPr>
          <p:cNvPr id="5" name="Content Placeholder 2"/>
          <p:cNvSpPr>
            <a:spLocks noGrp="1"/>
          </p:cNvSpPr>
          <p:nvPr>
            <p:ph idx="1"/>
          </p:nvPr>
        </p:nvSpPr>
        <p:spPr>
          <a:xfrm>
            <a:off x="677334" y="2709229"/>
            <a:ext cx="5227077" cy="3880773"/>
          </a:xfrm>
        </p:spPr>
        <p:txBody>
          <a:bodyPr>
            <a:normAutofit/>
          </a:bodyPr>
          <a:lstStyle/>
          <a:p>
            <a:r>
              <a:rPr lang="en-US" sz="2600" dirty="0" smtClean="0"/>
              <a:t>Skewed right</a:t>
            </a:r>
          </a:p>
          <a:p>
            <a:r>
              <a:rPr lang="en-US" sz="2600" dirty="0" smtClean="0"/>
              <a:t>One peak (Unimodal) at 1000</a:t>
            </a:r>
          </a:p>
          <a:p>
            <a:r>
              <a:rPr lang="en-US" sz="2600" dirty="0" smtClean="0"/>
              <a:t>Possibly an outlier at 13,000</a:t>
            </a:r>
          </a:p>
          <a:p>
            <a:r>
              <a:rPr lang="en-US" sz="2600" dirty="0" smtClean="0"/>
              <a:t>There are two gaps at 9000 and 11000 to 12000.</a:t>
            </a:r>
          </a:p>
          <a:p>
            <a:r>
              <a:rPr lang="en-US" sz="2600" dirty="0" smtClean="0"/>
              <a:t>Most data is clustered from 1000 to 4000.</a:t>
            </a:r>
            <a:endParaRPr lang="en-US" sz="2600" dirty="0"/>
          </a:p>
        </p:txBody>
      </p:sp>
      <p:pic>
        <p:nvPicPr>
          <p:cNvPr id="4" name="Picture 3"/>
          <p:cNvPicPr>
            <a:picLocks noChangeAspect="1"/>
          </p:cNvPicPr>
          <p:nvPr/>
        </p:nvPicPr>
        <p:blipFill>
          <a:blip r:embed="rId2"/>
          <a:stretch>
            <a:fillRect/>
          </a:stretch>
        </p:blipFill>
        <p:spPr>
          <a:xfrm>
            <a:off x="5965491" y="1357551"/>
            <a:ext cx="4415399" cy="3144781"/>
          </a:xfrm>
          <a:prstGeom prst="rect">
            <a:avLst/>
          </a:prstGeom>
        </p:spPr>
      </p:pic>
    </p:spTree>
    <p:extLst>
      <p:ext uri="{BB962C8B-B14F-4D97-AF65-F5344CB8AC3E}">
        <p14:creationId xmlns:p14="http://schemas.microsoft.com/office/powerpoint/2010/main" val="184274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Describe the graph</a:t>
            </a:r>
            <a:endParaRPr lang="en-US" dirty="0"/>
          </a:p>
        </p:txBody>
      </p:sp>
      <p:sp>
        <p:nvSpPr>
          <p:cNvPr id="3" name="Content Placeholder 2"/>
          <p:cNvSpPr>
            <a:spLocks noGrp="1"/>
          </p:cNvSpPr>
          <p:nvPr>
            <p:ph idx="1"/>
          </p:nvPr>
        </p:nvSpPr>
        <p:spPr>
          <a:xfrm>
            <a:off x="677334" y="2160589"/>
            <a:ext cx="6045683" cy="3880773"/>
          </a:xfrm>
        </p:spPr>
        <p:txBody>
          <a:bodyPr>
            <a:normAutofit/>
          </a:bodyPr>
          <a:lstStyle/>
          <a:p>
            <a:r>
              <a:rPr lang="en-US" sz="2800" dirty="0" smtClean="0"/>
              <a:t>Bimodal symmetric</a:t>
            </a:r>
          </a:p>
          <a:p>
            <a:r>
              <a:rPr lang="en-US" sz="2800" dirty="0" smtClean="0"/>
              <a:t>Peaks at 65 and 70</a:t>
            </a:r>
          </a:p>
          <a:p>
            <a:r>
              <a:rPr lang="en-US" sz="2800" dirty="0" smtClean="0"/>
              <a:t>Gap at 61</a:t>
            </a:r>
          </a:p>
          <a:p>
            <a:r>
              <a:rPr lang="en-US" sz="2800" dirty="0" smtClean="0"/>
              <a:t>Clusters from 64 to 66 and 69 to 71</a:t>
            </a:r>
          </a:p>
          <a:p>
            <a:r>
              <a:rPr lang="en-US" sz="2800" dirty="0" smtClean="0"/>
              <a:t>No apparent outliers</a:t>
            </a:r>
          </a:p>
        </p:txBody>
      </p:sp>
      <p:pic>
        <p:nvPicPr>
          <p:cNvPr id="4" name="Picture 3"/>
          <p:cNvPicPr>
            <a:picLocks noChangeAspect="1"/>
          </p:cNvPicPr>
          <p:nvPr/>
        </p:nvPicPr>
        <p:blipFill>
          <a:blip r:embed="rId2"/>
          <a:stretch>
            <a:fillRect/>
          </a:stretch>
        </p:blipFill>
        <p:spPr>
          <a:xfrm>
            <a:off x="7104412" y="836886"/>
            <a:ext cx="4339179" cy="2787741"/>
          </a:xfrm>
          <a:prstGeom prst="rect">
            <a:avLst/>
          </a:prstGeom>
        </p:spPr>
      </p:pic>
    </p:spTree>
    <p:extLst>
      <p:ext uri="{BB962C8B-B14F-4D97-AF65-F5344CB8AC3E}">
        <p14:creationId xmlns:p14="http://schemas.microsoft.com/office/powerpoint/2010/main" val="407183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Variance and Standard Deviation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49188" y="1270000"/>
                <a:ext cx="5424813" cy="3880773"/>
              </a:xfrm>
            </p:spPr>
            <p:txBody>
              <a:bodyPr>
                <a:normAutofit fontScale="92500" lnSpcReduction="10000"/>
              </a:bodyPr>
              <a:lstStyle/>
              <a:p>
                <a:r>
                  <a:rPr lang="en-US" sz="2800" dirty="0" smtClean="0"/>
                  <a:t>Height of players in the basketball team Hoops</a:t>
                </a:r>
                <a:r>
                  <a:rPr lang="en-US" sz="2800" dirty="0"/>
                  <a:t>! I Did It Again!</a:t>
                </a:r>
                <a:endParaRPr lang="en-US" sz="2800" dirty="0" smtClean="0"/>
              </a:p>
              <a:p>
                <a:pPr marL="0" indent="0">
                  <a:buNone/>
                </a:pPr>
                <a:r>
                  <a:rPr lang="en-US" sz="2400" dirty="0" smtClean="0"/>
                  <a:t>1.Calculate the mean (</a:t>
                </a:r>
                <a:r>
                  <a:rPr lang="el-GR" sz="2400" dirty="0" smtClean="0"/>
                  <a:t>μ</a:t>
                </a:r>
                <a:r>
                  <a:rPr lang="en-US" sz="2400" dirty="0" smtClean="0"/>
                  <a:t>)</a:t>
                </a:r>
              </a:p>
              <a:p>
                <a:pPr marL="0" indent="0">
                  <a:buNone/>
                </a:pPr>
                <a:r>
                  <a:rPr lang="en-US" sz="2400" dirty="0" smtClean="0"/>
                  <a:t>2. Find the difference between the data point and the mean (x-</a:t>
                </a:r>
                <a:r>
                  <a:rPr lang="el-GR" sz="2400" dirty="0" smtClean="0"/>
                  <a:t>μ</a:t>
                </a:r>
                <a:r>
                  <a:rPr lang="en-US" sz="2400" dirty="0" smtClean="0"/>
                  <a:t>)</a:t>
                </a:r>
              </a:p>
              <a:p>
                <a:pPr marL="0" indent="0">
                  <a:buNone/>
                </a:pPr>
                <a:r>
                  <a:rPr lang="en-US" sz="2400" dirty="0" smtClean="0"/>
                  <a:t>3. </a:t>
                </a:r>
                <a14:m>
                  <m:oMath xmlns:m="http://schemas.openxmlformats.org/officeDocument/2006/math">
                    <m:sSup>
                      <m:sSupPr>
                        <m:ctrlPr>
                          <a:rPr lang="en-US" sz="2400" i="1" dirty="0" smtClean="0">
                            <a:latin typeface="Cambria Math" panose="02040503050406030204" pitchFamily="18" charset="0"/>
                          </a:rPr>
                        </m:ctrlPr>
                      </m:sSupPr>
                      <m:e>
                        <m:r>
                          <a:rPr lang="en-US" sz="2400" i="0" dirty="0">
                            <a:latin typeface="Cambria Math" panose="02040503050406030204" pitchFamily="18" charset="0"/>
                          </a:rPr>
                          <m:t>(</m:t>
                        </m:r>
                        <m:r>
                          <m:rPr>
                            <m:sty m:val="p"/>
                          </m:rPr>
                          <a:rPr lang="en-US" sz="2400" i="0" dirty="0">
                            <a:latin typeface="Cambria Math" panose="02040503050406030204" pitchFamily="18" charset="0"/>
                          </a:rPr>
                          <m:t>x</m:t>
                        </m:r>
                        <m:r>
                          <a:rPr lang="en-US" sz="2400" i="0" dirty="0">
                            <a:latin typeface="Cambria Math" panose="02040503050406030204" pitchFamily="18" charset="0"/>
                          </a:rPr>
                          <m:t>− </m:t>
                        </m:r>
                        <m:r>
                          <m:rPr>
                            <m:sty m:val="p"/>
                          </m:rPr>
                          <a:rPr lang="el-GR" sz="2400" i="0" dirty="0">
                            <a:latin typeface="Cambria Math" panose="02040503050406030204" pitchFamily="18" charset="0"/>
                          </a:rPr>
                          <m:t>μ</m:t>
                        </m:r>
                        <m:r>
                          <a:rPr lang="en-US" sz="2400" i="0" dirty="0">
                            <a:latin typeface="Cambria Math" panose="02040503050406030204" pitchFamily="18" charset="0"/>
                          </a:rPr>
                          <m:t>)</m:t>
                        </m:r>
                      </m:e>
                      <m:sup>
                        <m:r>
                          <a:rPr lang="en-US" sz="2400" b="0" i="0" dirty="0" smtClean="0">
                            <a:latin typeface="Cambria Math" panose="02040503050406030204" pitchFamily="18" charset="0"/>
                          </a:rPr>
                          <m:t>2</m:t>
                        </m:r>
                      </m:sup>
                    </m:sSup>
                  </m:oMath>
                </a14:m>
                <a:endParaRPr lang="en-US" sz="2400" dirty="0" smtClean="0"/>
              </a:p>
              <a:p>
                <a:pPr marL="0" indent="0">
                  <a:buNone/>
                </a:pPr>
                <a:r>
                  <a:rPr lang="en-US" sz="2400" dirty="0" smtClean="0"/>
                  <a:t>4. Variance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𝑆𝑢𝑚</m:t>
                        </m:r>
                      </m:num>
                      <m:den>
                        <m:r>
                          <a:rPr lang="en-US" sz="2400" b="0" i="1" smtClean="0">
                            <a:latin typeface="Cambria Math" panose="02040503050406030204" pitchFamily="18" charset="0"/>
                          </a:rPr>
                          <m:t>𝑛</m:t>
                        </m:r>
                        <m:r>
                          <a:rPr lang="en-US" sz="2400" b="0" i="1" smtClean="0">
                            <a:latin typeface="Cambria Math" panose="02040503050406030204" pitchFamily="18" charset="0"/>
                          </a:rPr>
                          <m:t>−1</m:t>
                        </m:r>
                      </m:den>
                    </m:f>
                  </m:oMath>
                </a14:m>
                <a:endParaRPr lang="en-US" sz="2400" dirty="0" smtClean="0"/>
              </a:p>
              <a:p>
                <a:pPr marL="0" indent="0">
                  <a:buNone/>
                </a:pPr>
                <a:r>
                  <a:rPr lang="en-US" sz="2400" dirty="0" smtClean="0"/>
                  <a:t> 5. Standard deviation = </a:t>
                </a:r>
                <a14:m>
                  <m:oMath xmlns:m="http://schemas.openxmlformats.org/officeDocument/2006/math">
                    <m:rad>
                      <m:radPr>
                        <m:degHide m:val="on"/>
                        <m:ctrlPr>
                          <a:rPr lang="en-US" sz="2400" i="1" smtClean="0">
                            <a:latin typeface="Cambria Math" panose="02040503050406030204" pitchFamily="18" charset="0"/>
                          </a:rPr>
                        </m:ctrlPr>
                      </m:radPr>
                      <m:deg/>
                      <m:e>
                        <m:r>
                          <a:rPr lang="en-US" sz="2400" b="0" i="1" smtClean="0">
                            <a:latin typeface="Cambria Math" panose="02040503050406030204" pitchFamily="18" charset="0"/>
                          </a:rPr>
                          <m:t>𝑉𝑎𝑟𝑖𝑎𝑛𝑐𝑒</m:t>
                        </m:r>
                      </m:e>
                    </m:rad>
                  </m:oMath>
                </a14:m>
                <a:endParaRPr lang="en-US" sz="24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49188" y="1270000"/>
                <a:ext cx="5424813" cy="3880773"/>
              </a:xfrm>
              <a:blipFill rotWithShape="0">
                <a:blip r:embed="rId3"/>
                <a:stretch>
                  <a:fillRect l="-1461" t="-2512" b="-157"/>
                </a:stretch>
              </a:blipFill>
            </p:spPr>
            <p:txBody>
              <a:bodyPr/>
              <a:lstStyle/>
              <a:p>
                <a:r>
                  <a:rPr lang="en-US">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val="2222817107"/>
              </p:ext>
            </p:extLst>
          </p:nvPr>
        </p:nvGraphicFramePr>
        <p:xfrm>
          <a:off x="374467" y="2002974"/>
          <a:ext cx="3280230" cy="4597185"/>
        </p:xfrm>
        <a:graphic>
          <a:graphicData uri="http://schemas.openxmlformats.org/drawingml/2006/table">
            <a:tbl>
              <a:tblPr firstRow="1" bandRow="1">
                <a:tableStyleId>{5C22544A-7EE6-4342-B048-85BDC9FD1C3A}</a:tableStyleId>
              </a:tblPr>
              <a:tblGrid>
                <a:gridCol w="1640115"/>
                <a:gridCol w="1640115"/>
              </a:tblGrid>
              <a:tr h="447735">
                <a:tc>
                  <a:txBody>
                    <a:bodyPr/>
                    <a:lstStyle/>
                    <a:p>
                      <a:r>
                        <a:rPr lang="en-US" dirty="0" smtClean="0"/>
                        <a:t>Player</a:t>
                      </a:r>
                      <a:endParaRPr lang="en-US" dirty="0"/>
                    </a:p>
                  </a:txBody>
                  <a:tcPr/>
                </a:tc>
                <a:tc>
                  <a:txBody>
                    <a:bodyPr/>
                    <a:lstStyle/>
                    <a:p>
                      <a:r>
                        <a:rPr lang="en-US" dirty="0" smtClean="0"/>
                        <a:t>Height</a:t>
                      </a:r>
                      <a:endParaRPr lang="en-US" dirty="0"/>
                    </a:p>
                  </a:txBody>
                  <a:tcPr/>
                </a:tc>
              </a:tr>
              <a:tr h="447735">
                <a:tc>
                  <a:txBody>
                    <a:bodyPr/>
                    <a:lstStyle/>
                    <a:p>
                      <a:r>
                        <a:rPr lang="en-US" dirty="0" smtClean="0"/>
                        <a:t>1</a:t>
                      </a:r>
                      <a:endParaRPr lang="en-US" dirty="0"/>
                    </a:p>
                  </a:txBody>
                  <a:tcPr/>
                </a:tc>
                <a:tc>
                  <a:txBody>
                    <a:bodyPr/>
                    <a:lstStyle/>
                    <a:p>
                      <a:r>
                        <a:rPr lang="en-US" dirty="0" smtClean="0"/>
                        <a:t>69</a:t>
                      </a:r>
                    </a:p>
                  </a:txBody>
                  <a:tcPr/>
                </a:tc>
              </a:tr>
              <a:tr h="447735">
                <a:tc>
                  <a:txBody>
                    <a:bodyPr/>
                    <a:lstStyle/>
                    <a:p>
                      <a:r>
                        <a:rPr lang="en-US" dirty="0" smtClean="0"/>
                        <a:t>2</a:t>
                      </a:r>
                      <a:endParaRPr lang="en-US" dirty="0"/>
                    </a:p>
                  </a:txBody>
                  <a:tcPr/>
                </a:tc>
                <a:tc>
                  <a:txBody>
                    <a:bodyPr/>
                    <a:lstStyle/>
                    <a:p>
                      <a:r>
                        <a:rPr lang="en-US" dirty="0" smtClean="0"/>
                        <a:t>70</a:t>
                      </a:r>
                      <a:endParaRPr lang="en-US" dirty="0"/>
                    </a:p>
                  </a:txBody>
                  <a:tcPr/>
                </a:tc>
              </a:tr>
              <a:tr h="447735">
                <a:tc>
                  <a:txBody>
                    <a:bodyPr/>
                    <a:lstStyle/>
                    <a:p>
                      <a:r>
                        <a:rPr lang="en-US" dirty="0" smtClean="0"/>
                        <a:t>3</a:t>
                      </a:r>
                      <a:endParaRPr lang="en-US" dirty="0"/>
                    </a:p>
                  </a:txBody>
                  <a:tcPr/>
                </a:tc>
                <a:tc>
                  <a:txBody>
                    <a:bodyPr/>
                    <a:lstStyle/>
                    <a:p>
                      <a:r>
                        <a:rPr lang="en-US" dirty="0" smtClean="0"/>
                        <a:t>70</a:t>
                      </a:r>
                      <a:endParaRPr lang="en-US" dirty="0"/>
                    </a:p>
                  </a:txBody>
                  <a:tcPr/>
                </a:tc>
              </a:tr>
              <a:tr h="447735">
                <a:tc>
                  <a:txBody>
                    <a:bodyPr/>
                    <a:lstStyle/>
                    <a:p>
                      <a:r>
                        <a:rPr lang="en-US" dirty="0" smtClean="0"/>
                        <a:t>4</a:t>
                      </a:r>
                      <a:endParaRPr lang="en-US" dirty="0"/>
                    </a:p>
                  </a:txBody>
                  <a:tcPr/>
                </a:tc>
                <a:tc>
                  <a:txBody>
                    <a:bodyPr/>
                    <a:lstStyle/>
                    <a:p>
                      <a:r>
                        <a:rPr lang="en-US" dirty="0" smtClean="0"/>
                        <a:t>72</a:t>
                      </a:r>
                      <a:endParaRPr lang="en-US" dirty="0"/>
                    </a:p>
                  </a:txBody>
                  <a:tcPr/>
                </a:tc>
              </a:tr>
              <a:tr h="447735">
                <a:tc>
                  <a:txBody>
                    <a:bodyPr/>
                    <a:lstStyle/>
                    <a:p>
                      <a:r>
                        <a:rPr lang="en-US" dirty="0" smtClean="0"/>
                        <a:t>5</a:t>
                      </a:r>
                      <a:endParaRPr lang="en-US" dirty="0"/>
                    </a:p>
                  </a:txBody>
                  <a:tcPr/>
                </a:tc>
                <a:tc>
                  <a:txBody>
                    <a:bodyPr/>
                    <a:lstStyle/>
                    <a:p>
                      <a:r>
                        <a:rPr lang="en-US" dirty="0" smtClean="0"/>
                        <a:t>73</a:t>
                      </a:r>
                      <a:endParaRPr lang="en-US" dirty="0"/>
                    </a:p>
                  </a:txBody>
                  <a:tcPr/>
                </a:tc>
              </a:tr>
              <a:tr h="447735">
                <a:tc>
                  <a:txBody>
                    <a:bodyPr/>
                    <a:lstStyle/>
                    <a:p>
                      <a:r>
                        <a:rPr lang="en-US" dirty="0" smtClean="0"/>
                        <a:t>6</a:t>
                      </a:r>
                      <a:endParaRPr lang="en-US" dirty="0"/>
                    </a:p>
                  </a:txBody>
                  <a:tcPr/>
                </a:tc>
                <a:tc>
                  <a:txBody>
                    <a:bodyPr/>
                    <a:lstStyle/>
                    <a:p>
                      <a:r>
                        <a:rPr lang="en-US" dirty="0" smtClean="0"/>
                        <a:t>74</a:t>
                      </a:r>
                      <a:endParaRPr lang="en-US" dirty="0"/>
                    </a:p>
                  </a:txBody>
                  <a:tcPr/>
                </a:tc>
              </a:tr>
              <a:tr h="223868">
                <a:tc>
                  <a:txBody>
                    <a:bodyPr/>
                    <a:lstStyle/>
                    <a:p>
                      <a:r>
                        <a:rPr lang="en-US" dirty="0" smtClean="0"/>
                        <a:t>7</a:t>
                      </a:r>
                    </a:p>
                  </a:txBody>
                  <a:tcPr/>
                </a:tc>
                <a:tc>
                  <a:txBody>
                    <a:bodyPr/>
                    <a:lstStyle/>
                    <a:p>
                      <a:r>
                        <a:rPr lang="en-US" dirty="0" smtClean="0"/>
                        <a:t>77</a:t>
                      </a:r>
                      <a:endParaRPr lang="en-US" dirty="0"/>
                    </a:p>
                  </a:txBody>
                  <a:tcPr/>
                </a:tc>
              </a:tr>
              <a:tr h="223868">
                <a:tc>
                  <a:txBody>
                    <a:bodyPr/>
                    <a:lstStyle/>
                    <a:p>
                      <a:r>
                        <a:rPr lang="en-US" dirty="0" smtClean="0"/>
                        <a:t>8</a:t>
                      </a:r>
                      <a:endParaRPr lang="en-US" dirty="0"/>
                    </a:p>
                  </a:txBody>
                  <a:tcPr/>
                </a:tc>
                <a:tc>
                  <a:txBody>
                    <a:bodyPr/>
                    <a:lstStyle/>
                    <a:p>
                      <a:r>
                        <a:rPr lang="en-US" dirty="0" smtClean="0"/>
                        <a:t>78</a:t>
                      </a:r>
                    </a:p>
                  </a:txBody>
                  <a:tcPr/>
                </a:tc>
              </a:tr>
              <a:tr h="223868">
                <a:tc>
                  <a:txBody>
                    <a:bodyPr/>
                    <a:lstStyle/>
                    <a:p>
                      <a:r>
                        <a:rPr lang="en-US" dirty="0" smtClean="0"/>
                        <a:t>9</a:t>
                      </a:r>
                      <a:endParaRPr lang="en-US" dirty="0"/>
                    </a:p>
                  </a:txBody>
                  <a:tcPr/>
                </a:tc>
                <a:tc>
                  <a:txBody>
                    <a:bodyPr/>
                    <a:lstStyle/>
                    <a:p>
                      <a:r>
                        <a:rPr lang="en-US" dirty="0" smtClean="0"/>
                        <a:t>78</a:t>
                      </a:r>
                    </a:p>
                  </a:txBody>
                  <a:tcPr/>
                </a:tc>
              </a:tr>
              <a:tr h="223868">
                <a:tc>
                  <a:txBody>
                    <a:bodyPr/>
                    <a:lstStyle/>
                    <a:p>
                      <a:r>
                        <a:rPr lang="en-US" dirty="0" smtClean="0"/>
                        <a:t>10</a:t>
                      </a:r>
                      <a:endParaRPr lang="en-US" dirty="0"/>
                    </a:p>
                  </a:txBody>
                  <a:tcPr/>
                </a:tc>
                <a:tc>
                  <a:txBody>
                    <a:bodyPr/>
                    <a:lstStyle/>
                    <a:p>
                      <a:r>
                        <a:rPr lang="en-US" dirty="0" smtClean="0"/>
                        <a:t>79</a:t>
                      </a:r>
                    </a:p>
                  </a:txBody>
                  <a:tcPr/>
                </a:tc>
              </a:tr>
            </a:tbl>
          </a:graphicData>
        </a:graphic>
      </p:graphicFrame>
    </p:spTree>
    <p:extLst>
      <p:ext uri="{BB962C8B-B14F-4D97-AF65-F5344CB8AC3E}">
        <p14:creationId xmlns:p14="http://schemas.microsoft.com/office/powerpoint/2010/main" val="368695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try</a:t>
            </a:r>
            <a:endParaRPr lang="en-US" dirty="0"/>
          </a:p>
        </p:txBody>
      </p:sp>
      <p:sp>
        <p:nvSpPr>
          <p:cNvPr id="3" name="Content Placeholder 2"/>
          <p:cNvSpPr>
            <a:spLocks noGrp="1"/>
          </p:cNvSpPr>
          <p:nvPr>
            <p:ph idx="1"/>
          </p:nvPr>
        </p:nvSpPr>
        <p:spPr>
          <a:xfrm>
            <a:off x="668625" y="2169298"/>
            <a:ext cx="8596668" cy="3880773"/>
          </a:xfrm>
        </p:spPr>
        <p:txBody>
          <a:bodyPr>
            <a:normAutofit/>
          </a:bodyPr>
          <a:lstStyle/>
          <a:p>
            <a:r>
              <a:rPr lang="en-US" sz="2800" dirty="0" smtClean="0"/>
              <a:t>Find the variance and standard deviation for the following heights of a rival team, </a:t>
            </a:r>
            <a:r>
              <a:rPr lang="en-US" sz="2800" dirty="0"/>
              <a:t>The Mighty </a:t>
            </a:r>
            <a:r>
              <a:rPr lang="en-US" sz="2800" dirty="0" err="1" smtClean="0"/>
              <a:t>Morphin</a:t>
            </a:r>
            <a:r>
              <a:rPr lang="en-US" sz="2800" dirty="0" smtClean="0"/>
              <a:t>’ </a:t>
            </a:r>
            <a:r>
              <a:rPr lang="en-US" sz="2800" dirty="0"/>
              <a:t>Flower Arrangers</a:t>
            </a:r>
            <a:r>
              <a:rPr lang="en-US" sz="2800" dirty="0" smtClean="0"/>
              <a:t>:</a:t>
            </a:r>
          </a:p>
          <a:p>
            <a:pPr marL="0" indent="0">
              <a:buNone/>
            </a:pPr>
            <a:r>
              <a:rPr lang="en-US" sz="2800" dirty="0" smtClean="0"/>
              <a:t>		69, 73, 74, 74, 74, 74, 74, 74, 75, 79</a:t>
            </a:r>
          </a:p>
        </p:txBody>
      </p:sp>
    </p:spTree>
    <p:extLst>
      <p:ext uri="{BB962C8B-B14F-4D97-AF65-F5344CB8AC3E}">
        <p14:creationId xmlns:p14="http://schemas.microsoft.com/office/powerpoint/2010/main" val="321940935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calculator</a:t>
            </a:r>
            <a:endParaRPr lang="en-US" dirty="0"/>
          </a:p>
        </p:txBody>
      </p:sp>
      <p:sp>
        <p:nvSpPr>
          <p:cNvPr id="3" name="Content Placeholder 2"/>
          <p:cNvSpPr>
            <a:spLocks noGrp="1"/>
          </p:cNvSpPr>
          <p:nvPr>
            <p:ph idx="1"/>
          </p:nvPr>
        </p:nvSpPr>
        <p:spPr/>
        <p:txBody>
          <a:bodyPr>
            <a:normAutofit/>
          </a:bodyPr>
          <a:lstStyle/>
          <a:p>
            <a:r>
              <a:rPr lang="en-US" sz="2600" dirty="0" smtClean="0"/>
              <a:t>Biologists want to collect data on a snake population. They measure 10 snakes and find their lengths are:</a:t>
            </a:r>
          </a:p>
          <a:p>
            <a:pPr marL="0" indent="0">
              <a:buNone/>
            </a:pPr>
            <a:r>
              <a:rPr lang="en-US" sz="2600" dirty="0"/>
              <a:t>	</a:t>
            </a:r>
            <a:r>
              <a:rPr lang="en-US" sz="2600" dirty="0" smtClean="0"/>
              <a:t>	69, 70, 70, 72, 73, 74, 77, 78, 78, 79</a:t>
            </a:r>
          </a:p>
          <a:p>
            <a:pPr marL="0" indent="0">
              <a:buNone/>
            </a:pPr>
            <a:endParaRPr lang="en-US" sz="2600" dirty="0" smtClean="0"/>
          </a:p>
          <a:p>
            <a:pPr marL="0" indent="0">
              <a:buNone/>
            </a:pPr>
            <a:r>
              <a:rPr lang="en-US" sz="2600" dirty="0" smtClean="0"/>
              <a:t>Calculate the variance and standard deviation for the snake population.</a:t>
            </a:r>
          </a:p>
        </p:txBody>
      </p:sp>
    </p:spTree>
    <p:extLst>
      <p:ext uri="{BB962C8B-B14F-4D97-AF65-F5344CB8AC3E}">
        <p14:creationId xmlns:p14="http://schemas.microsoft.com/office/powerpoint/2010/main" val="17355866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sz="4800" dirty="0" smtClean="0"/>
              <a:t>Basic Methods of Sampling</a:t>
            </a:r>
          </a:p>
        </p:txBody>
      </p:sp>
      <p:pic>
        <p:nvPicPr>
          <p:cNvPr id="13316" name="Picture 113" descr="1_Clus_1"/>
          <p:cNvPicPr>
            <a:picLocks noGrp="1" noChangeAspect="1" noChangeArrowheads="1"/>
          </p:cNvPicPr>
          <p:nvPr>
            <p:ph sz="half" idx="1"/>
          </p:nvPr>
        </p:nvPicPr>
        <p:blipFill>
          <a:blip r:embed="rId2"/>
          <a:srcRect/>
          <a:stretch>
            <a:fillRect/>
          </a:stretch>
        </p:blipFill>
        <p:spPr>
          <a:xfrm>
            <a:off x="677334" y="1854927"/>
            <a:ext cx="4414837" cy="3694113"/>
          </a:xfrm>
          <a:noFill/>
        </p:spPr>
      </p:pic>
      <p:sp>
        <p:nvSpPr>
          <p:cNvPr id="4" name="Content Placeholder 3"/>
          <p:cNvSpPr>
            <a:spLocks noGrp="1"/>
          </p:cNvSpPr>
          <p:nvPr>
            <p:ph sz="half" idx="2"/>
          </p:nvPr>
        </p:nvSpPr>
        <p:spPr>
          <a:xfrm>
            <a:off x="6019801" y="1367246"/>
            <a:ext cx="6172199" cy="4916308"/>
          </a:xfrm>
        </p:spPr>
        <p:txBody>
          <a:bodyPr>
            <a:noAutofit/>
          </a:bodyPr>
          <a:lstStyle/>
          <a:p>
            <a:pPr>
              <a:defRPr/>
            </a:pPr>
            <a:r>
              <a:rPr lang="en-US" sz="2800" dirty="0" smtClean="0"/>
              <a:t>Cluster Sampling</a:t>
            </a:r>
            <a:r>
              <a:rPr lang="en-US" sz="1200" dirty="0" smtClean="0"/>
              <a:t> – based on geography</a:t>
            </a:r>
          </a:p>
          <a:p>
            <a:pPr marL="850392" lvl="1" indent="-457200">
              <a:defRPr/>
            </a:pPr>
            <a:r>
              <a:rPr lang="en-US" sz="2600" dirty="0" smtClean="0"/>
              <a:t>Divide the population into groups (called clusters), randomly select some of the groups, and then collect data from ALL members of the selected groups</a:t>
            </a:r>
          </a:p>
          <a:p>
            <a:pPr marL="850392" lvl="1" indent="-457200">
              <a:defRPr/>
            </a:pPr>
            <a:r>
              <a:rPr lang="en-US" sz="2600" dirty="0" smtClean="0"/>
              <a:t>Used extensively by government and private research organizations </a:t>
            </a:r>
          </a:p>
          <a:p>
            <a:pPr marL="850392" lvl="1" indent="-457200">
              <a:defRPr/>
            </a:pPr>
            <a:r>
              <a:rPr lang="en-US" sz="2600" dirty="0" smtClean="0"/>
              <a:t>Examples:</a:t>
            </a:r>
          </a:p>
          <a:p>
            <a:pPr marL="1239012" lvl="2" indent="-342900">
              <a:defRPr/>
            </a:pPr>
            <a:r>
              <a:rPr lang="en-US" sz="2400" dirty="0" smtClean="0"/>
              <a:t>Exit Polls</a:t>
            </a:r>
          </a:p>
        </p:txBody>
      </p:sp>
    </p:spTree>
    <p:extLst>
      <p:ext uri="{BB962C8B-B14F-4D97-AF65-F5344CB8AC3E}">
        <p14:creationId xmlns:p14="http://schemas.microsoft.com/office/powerpoint/2010/main" val="291970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wipe(down)">
                                      <p:cBhvr>
                                        <p:cTn id="10" dur="500"/>
                                        <p:tgtEl>
                                          <p:spTgt spid="4">
                                            <p:txEl>
                                              <p:pRg st="2" end="2"/>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wipe(down)">
                                      <p:cBhvr>
                                        <p:cTn id="13" dur="500"/>
                                        <p:tgtEl>
                                          <p:spTgt spid="4">
                                            <p:txEl>
                                              <p:pRg st="3" end="3"/>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wipe(down)">
                                      <p:cBhvr>
                                        <p:cTn id="16"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try on calculator</a:t>
            </a:r>
            <a:endParaRPr lang="en-US" dirty="0"/>
          </a:p>
        </p:txBody>
      </p:sp>
      <p:sp>
        <p:nvSpPr>
          <p:cNvPr id="3" name="Content Placeholder 2"/>
          <p:cNvSpPr>
            <a:spLocks noGrp="1"/>
          </p:cNvSpPr>
          <p:nvPr>
            <p:ph idx="1"/>
          </p:nvPr>
        </p:nvSpPr>
        <p:spPr/>
        <p:txBody>
          <a:bodyPr>
            <a:normAutofit/>
          </a:bodyPr>
          <a:lstStyle/>
          <a:p>
            <a:r>
              <a:rPr lang="en-US" sz="2600" dirty="0" smtClean="0"/>
              <a:t>The test scores in an algebra 2 class are below:</a:t>
            </a:r>
          </a:p>
          <a:p>
            <a:pPr marL="0" indent="0">
              <a:buNone/>
            </a:pPr>
            <a:r>
              <a:rPr lang="en-US" sz="2600" dirty="0" smtClean="0"/>
              <a:t>		59</a:t>
            </a:r>
            <a:r>
              <a:rPr lang="en-US" sz="2600" dirty="0"/>
              <a:t>, 64, 72, 97, 100, 100, 77, 86, 92, </a:t>
            </a:r>
            <a:r>
              <a:rPr lang="en-US" sz="2600" dirty="0" smtClean="0"/>
              <a:t>88</a:t>
            </a:r>
          </a:p>
          <a:p>
            <a:pPr marL="0" indent="0">
              <a:buNone/>
            </a:pPr>
            <a:endParaRPr lang="en-US" sz="2600" dirty="0" smtClean="0"/>
          </a:p>
          <a:p>
            <a:pPr marL="0" indent="0">
              <a:buNone/>
            </a:pPr>
            <a:r>
              <a:rPr lang="en-US" sz="2600" dirty="0" smtClean="0"/>
              <a:t>Calculate the variance and standard deviation for this test.</a:t>
            </a:r>
            <a:endParaRPr lang="en-US" sz="2600" dirty="0"/>
          </a:p>
        </p:txBody>
      </p:sp>
    </p:spTree>
    <p:extLst>
      <p:ext uri="{BB962C8B-B14F-4D97-AF65-F5344CB8AC3E}">
        <p14:creationId xmlns:p14="http://schemas.microsoft.com/office/powerpoint/2010/main" val="270071373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a:t>
            </a:r>
            <a:endParaRPr lang="en-US" dirty="0"/>
          </a:p>
        </p:txBody>
      </p:sp>
      <p:sp>
        <p:nvSpPr>
          <p:cNvPr id="3" name="Content Placeholder 2"/>
          <p:cNvSpPr>
            <a:spLocks noGrp="1"/>
          </p:cNvSpPr>
          <p:nvPr>
            <p:ph idx="1"/>
          </p:nvPr>
        </p:nvSpPr>
        <p:spPr>
          <a:xfrm>
            <a:off x="459620" y="4310743"/>
            <a:ext cx="8596668" cy="2061546"/>
          </a:xfrm>
        </p:spPr>
        <p:txBody>
          <a:bodyPr>
            <a:normAutofit/>
          </a:bodyPr>
          <a:lstStyle/>
          <a:p>
            <a:r>
              <a:rPr lang="en-US" sz="2600" dirty="0" smtClean="0"/>
              <a:t>What is the interval width?</a:t>
            </a:r>
          </a:p>
          <a:p>
            <a:r>
              <a:rPr lang="en-US" sz="2600" dirty="0" smtClean="0"/>
              <a:t>What is the relative frequency of 228-284 licks?</a:t>
            </a:r>
          </a:p>
          <a:p>
            <a:r>
              <a:rPr lang="en-US" sz="2600" dirty="0" smtClean="0"/>
              <a:t>Approximate where the median would be.</a:t>
            </a:r>
          </a:p>
          <a:p>
            <a:r>
              <a:rPr lang="en-US" sz="2600" dirty="0" smtClean="0"/>
              <a:t>What percentile would 340 licks be?</a:t>
            </a:r>
          </a:p>
        </p:txBody>
      </p:sp>
      <p:pic>
        <p:nvPicPr>
          <p:cNvPr id="4" name="Picture 3"/>
          <p:cNvPicPr>
            <a:picLocks noChangeAspect="1"/>
          </p:cNvPicPr>
          <p:nvPr/>
        </p:nvPicPr>
        <p:blipFill>
          <a:blip r:embed="rId3"/>
          <a:stretch>
            <a:fillRect/>
          </a:stretch>
        </p:blipFill>
        <p:spPr>
          <a:xfrm>
            <a:off x="5305833" y="609600"/>
            <a:ext cx="6143625" cy="4000500"/>
          </a:xfrm>
          <a:prstGeom prst="rect">
            <a:avLst/>
          </a:prstGeom>
        </p:spPr>
      </p:pic>
      <p:sp>
        <p:nvSpPr>
          <p:cNvPr id="5" name="Rectangle 4"/>
          <p:cNvSpPr/>
          <p:nvPr/>
        </p:nvSpPr>
        <p:spPr>
          <a:xfrm>
            <a:off x="8196753" y="137473"/>
            <a:ext cx="3541354" cy="276999"/>
          </a:xfrm>
          <a:prstGeom prst="rect">
            <a:avLst/>
          </a:prstGeom>
        </p:spPr>
        <p:txBody>
          <a:bodyPr wrap="none">
            <a:spAutoFit/>
          </a:bodyPr>
          <a:lstStyle/>
          <a:p>
            <a:r>
              <a:rPr lang="en-US" sz="1200" dirty="0"/>
              <a:t>https://prezi.com/kcoym8yjvxp8/stats-project/</a:t>
            </a:r>
          </a:p>
        </p:txBody>
      </p:sp>
    </p:spTree>
    <p:extLst>
      <p:ext uri="{BB962C8B-B14F-4D97-AF65-F5344CB8AC3E}">
        <p14:creationId xmlns:p14="http://schemas.microsoft.com/office/powerpoint/2010/main" val="141055064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2861023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Lesson </a:t>
            </a:r>
            <a:r>
              <a:rPr lang="en-US" dirty="0" smtClean="0"/>
              <a:t>5: Normal Curve</a:t>
            </a:r>
            <a:r>
              <a:rPr lang="en-US" dirty="0"/>
              <a:t/>
            </a:r>
            <a:br>
              <a:rPr lang="en-US" dirty="0"/>
            </a:br>
            <a:r>
              <a:rPr lang="en-US" dirty="0" smtClean="0"/>
              <a:t>Objectives:</a:t>
            </a:r>
            <a:endParaRPr lang="en-US" dirty="0"/>
          </a:p>
        </p:txBody>
      </p:sp>
      <p:sp>
        <p:nvSpPr>
          <p:cNvPr id="3" name="Content Placeholder 2"/>
          <p:cNvSpPr>
            <a:spLocks noGrp="1"/>
          </p:cNvSpPr>
          <p:nvPr>
            <p:ph idx="1"/>
          </p:nvPr>
        </p:nvSpPr>
        <p:spPr/>
        <p:txBody>
          <a:bodyPr>
            <a:normAutofit/>
          </a:bodyPr>
          <a:lstStyle/>
          <a:p>
            <a:r>
              <a:rPr lang="en-US" sz="2800" dirty="0" smtClean="0"/>
              <a:t>Today we will learn:</a:t>
            </a:r>
          </a:p>
          <a:p>
            <a:r>
              <a:rPr lang="en-US" sz="2800" dirty="0" smtClean="0"/>
              <a:t>What a normal (bell-shaped) curve is.</a:t>
            </a:r>
          </a:p>
          <a:p>
            <a:r>
              <a:rPr lang="en-US" sz="2800" dirty="0" smtClean="0"/>
              <a:t>What the 68-95-99.7 rule is, and how to apply it to a normal curve.</a:t>
            </a:r>
          </a:p>
          <a:p>
            <a:r>
              <a:rPr lang="en-US" sz="2800" dirty="0" smtClean="0"/>
              <a:t>Reading information from the above rule.</a:t>
            </a:r>
          </a:p>
        </p:txBody>
      </p:sp>
    </p:spTree>
    <p:extLst>
      <p:ext uri="{BB962C8B-B14F-4D97-AF65-F5344CB8AC3E}">
        <p14:creationId xmlns:p14="http://schemas.microsoft.com/office/powerpoint/2010/main" val="342205581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Distribution (Bell-Shaped Curve)</a:t>
            </a:r>
            <a:endParaRPr lang="en-US" dirty="0"/>
          </a:p>
        </p:txBody>
      </p:sp>
      <p:sp>
        <p:nvSpPr>
          <p:cNvPr id="3" name="Content Placeholder 2"/>
          <p:cNvSpPr>
            <a:spLocks noGrp="1"/>
          </p:cNvSpPr>
          <p:nvPr>
            <p:ph idx="1"/>
          </p:nvPr>
        </p:nvSpPr>
        <p:spPr>
          <a:xfrm>
            <a:off x="677334" y="1437778"/>
            <a:ext cx="8596668" cy="2420120"/>
          </a:xfrm>
        </p:spPr>
        <p:txBody>
          <a:bodyPr>
            <a:normAutofit/>
          </a:bodyPr>
          <a:lstStyle/>
          <a:p>
            <a:pPr lvl="1"/>
            <a:r>
              <a:rPr lang="en-US" sz="2600" dirty="0" smtClean="0"/>
              <a:t>A </a:t>
            </a:r>
            <a:r>
              <a:rPr lang="en-US" sz="2600" u="sng" dirty="0" smtClean="0"/>
              <a:t>normal distribution</a:t>
            </a:r>
            <a:r>
              <a:rPr lang="en-US" sz="2600" dirty="0" smtClean="0"/>
              <a:t> is when the graph is symmetric. It is often referred to as a bell-shaped curve.</a:t>
            </a:r>
          </a:p>
        </p:txBody>
      </p:sp>
      <p:pic>
        <p:nvPicPr>
          <p:cNvPr id="1026" name="Picture 2" descr="https://www.mathsisfun.com/data/images/normal-distribution-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1735" y="4249359"/>
            <a:ext cx="3711030" cy="1957466"/>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829734" y="1590178"/>
            <a:ext cx="8596668" cy="242012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n-US" sz="2600" dirty="0" smtClean="0"/>
          </a:p>
        </p:txBody>
      </p:sp>
      <p:sp>
        <p:nvSpPr>
          <p:cNvPr id="8" name="Content Placeholder 2"/>
          <p:cNvSpPr txBox="1">
            <a:spLocks/>
          </p:cNvSpPr>
          <p:nvPr/>
        </p:nvSpPr>
        <p:spPr>
          <a:xfrm>
            <a:off x="714382" y="2662609"/>
            <a:ext cx="6741153" cy="242012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Clr>
                <a:schemeClr val="accent1"/>
              </a:buClr>
            </a:pPr>
            <a:r>
              <a:rPr lang="en-US" sz="2600" dirty="0" smtClean="0"/>
              <a:t>Note </a:t>
            </a:r>
            <a:r>
              <a:rPr lang="en-US" sz="2600" dirty="0"/>
              <a:t>that the distribution does not have to be perfect, but close to this shape.</a:t>
            </a:r>
          </a:p>
          <a:p>
            <a:pPr lvl="1">
              <a:buClr>
                <a:schemeClr val="accent1"/>
              </a:buClr>
            </a:pPr>
            <a:r>
              <a:rPr lang="en-US" sz="2600" dirty="0"/>
              <a:t>For this type of data </a:t>
            </a:r>
            <a:r>
              <a:rPr lang="en-US" sz="2600" dirty="0" smtClean="0"/>
              <a:t>set, </a:t>
            </a:r>
            <a:r>
              <a:rPr lang="en-US" sz="2600" dirty="0"/>
              <a:t>the </a:t>
            </a:r>
            <a:r>
              <a:rPr lang="en-US" sz="2600" dirty="0" smtClean="0"/>
              <a:t>measures </a:t>
            </a:r>
            <a:r>
              <a:rPr lang="en-US" sz="2600" dirty="0"/>
              <a:t>of center are all </a:t>
            </a:r>
            <a:r>
              <a:rPr lang="en-US" sz="2600" dirty="0" smtClean="0"/>
              <a:t>close.</a:t>
            </a:r>
            <a:endParaRPr lang="en-US" sz="2600" dirty="0"/>
          </a:p>
          <a:p>
            <a:pPr>
              <a:buFont typeface="Wingdings" panose="05000000000000000000" pitchFamily="2" charset="2"/>
              <a:buChar char="Ø"/>
            </a:pPr>
            <a:endParaRPr lang="en-US" dirty="0"/>
          </a:p>
          <a:p>
            <a:endParaRPr lang="en-US" sz="2600" dirty="0" smtClean="0"/>
          </a:p>
        </p:txBody>
      </p:sp>
      <p:pic>
        <p:nvPicPr>
          <p:cNvPr id="1028" name="Picture 4" descr="https://www.mathsisfun.com/data/images/normal-distribution-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0887" y="3922272"/>
            <a:ext cx="3711030" cy="2203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28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about the bell curve</a:t>
            </a:r>
            <a:endParaRPr lang="en-US" dirty="0"/>
          </a:p>
        </p:txBody>
      </p:sp>
      <p:sp>
        <p:nvSpPr>
          <p:cNvPr id="3" name="Content Placeholder 2"/>
          <p:cNvSpPr>
            <a:spLocks noGrp="1"/>
          </p:cNvSpPr>
          <p:nvPr>
            <p:ph idx="1"/>
          </p:nvPr>
        </p:nvSpPr>
        <p:spPr>
          <a:xfrm>
            <a:off x="511871" y="1420361"/>
            <a:ext cx="8596668" cy="4719182"/>
          </a:xfrm>
        </p:spPr>
        <p:txBody>
          <a:bodyPr>
            <a:normAutofit/>
          </a:bodyPr>
          <a:lstStyle/>
          <a:p>
            <a:r>
              <a:rPr lang="en-US" sz="2800" dirty="0" smtClean="0"/>
              <a:t>For a normal distribution, most data lies within a certain number of standard deviations (</a:t>
            </a:r>
            <a:r>
              <a:rPr lang="el-GR" sz="2800" dirty="0" smtClean="0"/>
              <a:t>σ</a:t>
            </a:r>
            <a:r>
              <a:rPr lang="en-US" sz="2800" dirty="0" smtClean="0"/>
              <a:t>)</a:t>
            </a:r>
            <a:r>
              <a:rPr lang="el-GR" sz="2800" dirty="0" smtClean="0"/>
              <a:t> </a:t>
            </a:r>
            <a:r>
              <a:rPr lang="en-US" sz="2800" dirty="0" smtClean="0"/>
              <a:t>from the mean.</a:t>
            </a:r>
          </a:p>
          <a:p>
            <a:r>
              <a:rPr lang="en-US" sz="2800" dirty="0" smtClean="0"/>
              <a:t>As a general rule, 68% of the data lies one standard deviation (</a:t>
            </a:r>
            <a:r>
              <a:rPr lang="el-GR" sz="2800" dirty="0" smtClean="0"/>
              <a:t>σ</a:t>
            </a:r>
            <a:r>
              <a:rPr lang="en-US" sz="2800" dirty="0" smtClean="0"/>
              <a:t>) away from the mean.</a:t>
            </a:r>
          </a:p>
          <a:p>
            <a:r>
              <a:rPr lang="en-US" sz="2800" dirty="0" smtClean="0"/>
              <a:t>95% is within two </a:t>
            </a:r>
            <a:r>
              <a:rPr lang="el-GR" sz="2800" dirty="0"/>
              <a:t>σ</a:t>
            </a:r>
            <a:endParaRPr lang="en-US" sz="2800" dirty="0" smtClean="0"/>
          </a:p>
          <a:p>
            <a:r>
              <a:rPr lang="en-US" sz="2800" dirty="0" smtClean="0"/>
              <a:t>99.7% is within three </a:t>
            </a:r>
            <a:r>
              <a:rPr lang="el-GR" sz="2800" dirty="0"/>
              <a:t>σ</a:t>
            </a:r>
            <a:endParaRPr lang="en-US" sz="2800" dirty="0" smtClean="0"/>
          </a:p>
          <a:p>
            <a:r>
              <a:rPr lang="en-US" sz="2800" dirty="0" smtClean="0"/>
              <a:t>This is known as the 68-95-99.7 rule.</a:t>
            </a:r>
            <a:endParaRPr lang="en-US" sz="2800" dirty="0"/>
          </a:p>
        </p:txBody>
      </p:sp>
      <p:pic>
        <p:nvPicPr>
          <p:cNvPr id="4" name="Picture 3"/>
          <p:cNvPicPr>
            <a:picLocks noChangeAspect="1"/>
          </p:cNvPicPr>
          <p:nvPr/>
        </p:nvPicPr>
        <p:blipFill>
          <a:blip r:embed="rId3"/>
          <a:stretch>
            <a:fillRect/>
          </a:stretch>
        </p:blipFill>
        <p:spPr>
          <a:xfrm>
            <a:off x="9274002" y="1225550"/>
            <a:ext cx="2800350" cy="1409700"/>
          </a:xfrm>
          <a:prstGeom prst="rect">
            <a:avLst/>
          </a:prstGeom>
        </p:spPr>
      </p:pic>
      <p:pic>
        <p:nvPicPr>
          <p:cNvPr id="5" name="Picture 4"/>
          <p:cNvPicPr>
            <a:picLocks noChangeAspect="1"/>
          </p:cNvPicPr>
          <p:nvPr/>
        </p:nvPicPr>
        <p:blipFill>
          <a:blip r:embed="rId4"/>
          <a:stretch>
            <a:fillRect/>
          </a:stretch>
        </p:blipFill>
        <p:spPr>
          <a:xfrm>
            <a:off x="9274002" y="3036842"/>
            <a:ext cx="2895600" cy="1428750"/>
          </a:xfrm>
          <a:prstGeom prst="rect">
            <a:avLst/>
          </a:prstGeom>
        </p:spPr>
      </p:pic>
      <p:pic>
        <p:nvPicPr>
          <p:cNvPr id="6" name="Picture 5"/>
          <p:cNvPicPr>
            <a:picLocks noChangeAspect="1"/>
          </p:cNvPicPr>
          <p:nvPr/>
        </p:nvPicPr>
        <p:blipFill>
          <a:blip r:embed="rId5"/>
          <a:stretch>
            <a:fillRect/>
          </a:stretch>
        </p:blipFill>
        <p:spPr>
          <a:xfrm>
            <a:off x="9274002" y="4867184"/>
            <a:ext cx="2743200" cy="1419225"/>
          </a:xfrm>
          <a:prstGeom prst="rect">
            <a:avLst/>
          </a:prstGeom>
        </p:spPr>
      </p:pic>
    </p:spTree>
    <p:extLst>
      <p:ext uri="{BB962C8B-B14F-4D97-AF65-F5344CB8AC3E}">
        <p14:creationId xmlns:p14="http://schemas.microsoft.com/office/powerpoint/2010/main" val="2991199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957" y="191589"/>
            <a:ext cx="8596668" cy="1320800"/>
          </a:xfrm>
        </p:spPr>
        <p:txBody>
          <a:bodyPr/>
          <a:lstStyle/>
          <a:p>
            <a:r>
              <a:rPr lang="en-US" dirty="0" smtClean="0"/>
              <a:t>Making a bell-curve graph</a:t>
            </a:r>
            <a:endParaRPr lang="en-US" dirty="0"/>
          </a:p>
        </p:txBody>
      </p:sp>
      <p:sp>
        <p:nvSpPr>
          <p:cNvPr id="3" name="Content Placeholder 2"/>
          <p:cNvSpPr>
            <a:spLocks noGrp="1"/>
          </p:cNvSpPr>
          <p:nvPr>
            <p:ph idx="1"/>
          </p:nvPr>
        </p:nvSpPr>
        <p:spPr>
          <a:xfrm>
            <a:off x="598957" y="949235"/>
            <a:ext cx="9790370" cy="4902925"/>
          </a:xfrm>
        </p:spPr>
        <p:txBody>
          <a:bodyPr>
            <a:noAutofit/>
          </a:bodyPr>
          <a:lstStyle/>
          <a:p>
            <a:r>
              <a:rPr lang="en-US" sz="2600" dirty="0"/>
              <a:t>The distribution of heights of American adult men is approximately normal with a mean of 69” and a standard deviation of 2.5</a:t>
            </a:r>
            <a:r>
              <a:rPr lang="en-US" sz="2600" dirty="0" smtClean="0"/>
              <a:t>”.</a:t>
            </a:r>
          </a:p>
          <a:p>
            <a:endParaRPr lang="en-US" sz="2600" dirty="0"/>
          </a:p>
          <a:p>
            <a:r>
              <a:rPr lang="en-US" sz="2600" dirty="0"/>
              <a:t>Use the 68-95-99.7 rule to make a bell-shape graph</a:t>
            </a:r>
            <a:r>
              <a:rPr lang="en-US" sz="2600" dirty="0" smtClean="0"/>
              <a:t>.</a:t>
            </a:r>
          </a:p>
          <a:p>
            <a:r>
              <a:rPr lang="en-US" sz="2600" dirty="0" smtClean="0"/>
              <a:t>What’s the range of men in the middle 95%?</a:t>
            </a:r>
          </a:p>
          <a:p>
            <a:r>
              <a:rPr lang="en-US" sz="2600" dirty="0" smtClean="0"/>
              <a:t>The lower 16% of men are below what height?</a:t>
            </a:r>
          </a:p>
          <a:p>
            <a:r>
              <a:rPr lang="en-US" sz="2600" dirty="0" smtClean="0"/>
              <a:t>What is the height </a:t>
            </a:r>
            <a:r>
              <a:rPr lang="en-US" sz="2600" dirty="0" smtClean="0"/>
              <a:t>of a </a:t>
            </a:r>
            <a:r>
              <a:rPr lang="en-US" sz="2600" dirty="0" smtClean="0"/>
              <a:t>man at the 84</a:t>
            </a:r>
            <a:r>
              <a:rPr lang="en-US" sz="2600" baseline="30000" dirty="0" smtClean="0"/>
              <a:t>th</a:t>
            </a:r>
            <a:r>
              <a:rPr lang="en-US" sz="2600" dirty="0" smtClean="0"/>
              <a:t> percentile?</a:t>
            </a:r>
          </a:p>
          <a:p>
            <a:r>
              <a:rPr lang="en-US" sz="2600" dirty="0" smtClean="0"/>
              <a:t>What percent of men are over 74” tall?</a:t>
            </a:r>
          </a:p>
          <a:p>
            <a:r>
              <a:rPr lang="en-US" sz="2600" dirty="0" smtClean="0"/>
              <a:t>What percent of men are shorter than 61.5”</a:t>
            </a:r>
            <a:endParaRPr lang="en-US" sz="2600" dirty="0"/>
          </a:p>
        </p:txBody>
      </p:sp>
    </p:spTree>
    <p:extLst>
      <p:ext uri="{BB962C8B-B14F-4D97-AF65-F5344CB8AC3E}">
        <p14:creationId xmlns:p14="http://schemas.microsoft.com/office/powerpoint/2010/main" val="286110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try</a:t>
            </a:r>
            <a:endParaRPr lang="en-US" dirty="0"/>
          </a:p>
        </p:txBody>
      </p:sp>
      <p:sp>
        <p:nvSpPr>
          <p:cNvPr id="3" name="Content Placeholder 2"/>
          <p:cNvSpPr>
            <a:spLocks noGrp="1"/>
          </p:cNvSpPr>
          <p:nvPr>
            <p:ph idx="1"/>
          </p:nvPr>
        </p:nvSpPr>
        <p:spPr>
          <a:xfrm>
            <a:off x="677333" y="1306287"/>
            <a:ext cx="9450735" cy="5164182"/>
          </a:xfrm>
        </p:spPr>
        <p:txBody>
          <a:bodyPr>
            <a:normAutofit/>
          </a:bodyPr>
          <a:lstStyle/>
          <a:p>
            <a:r>
              <a:rPr lang="en-US" sz="2800" dirty="0" smtClean="0"/>
              <a:t>The mean age for an American president to take office is 54 with a standard deviation of 5 years.</a:t>
            </a:r>
          </a:p>
          <a:p>
            <a:endParaRPr lang="en-US" sz="2800" dirty="0" smtClean="0"/>
          </a:p>
          <a:p>
            <a:r>
              <a:rPr lang="en-US" sz="2800" dirty="0" smtClean="0"/>
              <a:t>Create a bell-shaped curve with this information.</a:t>
            </a:r>
          </a:p>
          <a:p>
            <a:r>
              <a:rPr lang="en-US" sz="2800" dirty="0" smtClean="0"/>
              <a:t>What was the age range of the middle 95%?</a:t>
            </a:r>
          </a:p>
          <a:p>
            <a:r>
              <a:rPr lang="en-US" sz="2800" dirty="0" smtClean="0"/>
              <a:t>What percentile is a president who is 49 years old?</a:t>
            </a:r>
          </a:p>
          <a:p>
            <a:r>
              <a:rPr lang="en-US" sz="2800" dirty="0" smtClean="0"/>
              <a:t>What percent of presidents are over </a:t>
            </a:r>
            <a:r>
              <a:rPr lang="en-US" sz="2800" dirty="0" smtClean="0"/>
              <a:t>64 when </a:t>
            </a:r>
            <a:r>
              <a:rPr lang="en-US" sz="2800" dirty="0" smtClean="0"/>
              <a:t>elected?</a:t>
            </a:r>
          </a:p>
          <a:p>
            <a:r>
              <a:rPr lang="en-US" sz="2800" dirty="0" smtClean="0"/>
              <a:t>What percent are between 49 and 64?</a:t>
            </a:r>
          </a:p>
        </p:txBody>
      </p:sp>
    </p:spTree>
    <p:extLst>
      <p:ext uri="{BB962C8B-B14F-4D97-AF65-F5344CB8AC3E}">
        <p14:creationId xmlns:p14="http://schemas.microsoft.com/office/powerpoint/2010/main" val="277630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a:t>
            </a:r>
            <a:endParaRPr lang="en-US" dirty="0"/>
          </a:p>
        </p:txBody>
      </p:sp>
      <p:sp>
        <p:nvSpPr>
          <p:cNvPr id="3" name="Content Placeholder 2"/>
          <p:cNvSpPr>
            <a:spLocks noGrp="1"/>
          </p:cNvSpPr>
          <p:nvPr>
            <p:ph idx="1"/>
          </p:nvPr>
        </p:nvSpPr>
        <p:spPr>
          <a:xfrm>
            <a:off x="677334" y="1664200"/>
            <a:ext cx="8596668" cy="3880773"/>
          </a:xfrm>
        </p:spPr>
        <p:txBody>
          <a:bodyPr>
            <a:normAutofit fontScale="92500" lnSpcReduction="20000"/>
          </a:bodyPr>
          <a:lstStyle/>
          <a:p>
            <a:r>
              <a:rPr lang="en-US" sz="2800" dirty="0" smtClean="0"/>
              <a:t>The mean IQ for adults is 100 with a standard deviation of 16</a:t>
            </a:r>
            <a:r>
              <a:rPr lang="en-US" sz="2800" dirty="0" smtClean="0"/>
              <a:t>.</a:t>
            </a:r>
          </a:p>
          <a:p>
            <a:pPr marL="0" indent="0">
              <a:buNone/>
            </a:pPr>
            <a:endParaRPr lang="en-US" sz="2800" dirty="0" smtClean="0"/>
          </a:p>
          <a:p>
            <a:r>
              <a:rPr lang="en-US" sz="2800" dirty="0" smtClean="0"/>
              <a:t>What percentile is a person with a score of </a:t>
            </a:r>
            <a:r>
              <a:rPr lang="en-US" sz="2800" dirty="0" smtClean="0"/>
              <a:t>84?</a:t>
            </a:r>
            <a:endParaRPr lang="en-US" sz="2800" dirty="0" smtClean="0"/>
          </a:p>
          <a:p>
            <a:r>
              <a:rPr lang="en-US" sz="2800" dirty="0" smtClean="0"/>
              <a:t>Between what </a:t>
            </a:r>
            <a:r>
              <a:rPr lang="en-US" sz="2800" dirty="0" smtClean="0"/>
              <a:t>percentiles </a:t>
            </a:r>
            <a:r>
              <a:rPr lang="en-US" sz="2800" dirty="0" smtClean="0"/>
              <a:t>is an IQ between 68 and 132?</a:t>
            </a:r>
          </a:p>
          <a:p>
            <a:r>
              <a:rPr lang="en-US" sz="2800" dirty="0" smtClean="0"/>
              <a:t>What IQ’s are in the middle 68%?</a:t>
            </a:r>
          </a:p>
          <a:p>
            <a:r>
              <a:rPr lang="en-US" sz="2800" dirty="0" smtClean="0"/>
              <a:t>What IQ score is the 2.5</a:t>
            </a:r>
            <a:r>
              <a:rPr lang="en-US" sz="2800" baseline="30000" dirty="0" smtClean="0"/>
              <a:t>th</a:t>
            </a:r>
            <a:r>
              <a:rPr lang="en-US" sz="2800" dirty="0" smtClean="0"/>
              <a:t> percentile?</a:t>
            </a:r>
          </a:p>
          <a:p>
            <a:r>
              <a:rPr lang="en-US" sz="2800" dirty="0" smtClean="0"/>
              <a:t>What </a:t>
            </a:r>
            <a:r>
              <a:rPr lang="en-US" sz="2800" dirty="0" smtClean="0"/>
              <a:t>IQ score </a:t>
            </a:r>
            <a:r>
              <a:rPr lang="en-US" sz="2800" dirty="0" smtClean="0"/>
              <a:t>is the 84</a:t>
            </a:r>
            <a:r>
              <a:rPr lang="en-US" sz="2800" baseline="30000" dirty="0" smtClean="0"/>
              <a:t>th</a:t>
            </a:r>
            <a:r>
              <a:rPr lang="en-US" sz="2800" dirty="0" smtClean="0"/>
              <a:t> percentile?</a:t>
            </a:r>
            <a:endParaRPr lang="en-US" sz="2800" dirty="0"/>
          </a:p>
        </p:txBody>
      </p:sp>
    </p:spTree>
    <p:extLst>
      <p:ext uri="{BB962C8B-B14F-4D97-AF65-F5344CB8AC3E}">
        <p14:creationId xmlns:p14="http://schemas.microsoft.com/office/powerpoint/2010/main" val="12102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a:t>
            </a:r>
            <a:endParaRPr lang="en-US" dirty="0"/>
          </a:p>
        </p:txBody>
      </p:sp>
      <p:sp>
        <p:nvSpPr>
          <p:cNvPr id="3" name="Content Placeholder 2"/>
          <p:cNvSpPr>
            <a:spLocks noGrp="1"/>
          </p:cNvSpPr>
          <p:nvPr>
            <p:ph idx="1"/>
          </p:nvPr>
        </p:nvSpPr>
        <p:spPr>
          <a:xfrm>
            <a:off x="677334" y="1517301"/>
            <a:ext cx="8596668" cy="4413529"/>
          </a:xfrm>
        </p:spPr>
        <p:txBody>
          <a:bodyPr>
            <a:normAutofit/>
          </a:bodyPr>
          <a:lstStyle/>
          <a:p>
            <a:r>
              <a:rPr lang="en-US" sz="2800" b="1" dirty="0" smtClean="0"/>
              <a:t>Get a ruler and your calculator.</a:t>
            </a:r>
          </a:p>
          <a:p>
            <a:r>
              <a:rPr lang="en-US" sz="2800" dirty="0" smtClean="0"/>
              <a:t>The mean for an ICM quiz was an 80 with a standard deviation of 6.</a:t>
            </a:r>
          </a:p>
          <a:p>
            <a:endParaRPr lang="en-US" sz="2800" dirty="0"/>
          </a:p>
          <a:p>
            <a:r>
              <a:rPr lang="en-US" sz="2800" dirty="0" smtClean="0"/>
              <a:t>What percentile is a 92?</a:t>
            </a:r>
          </a:p>
          <a:p>
            <a:r>
              <a:rPr lang="en-US" sz="2800" dirty="0" smtClean="0"/>
              <a:t>What score is the 16</a:t>
            </a:r>
            <a:r>
              <a:rPr lang="en-US" sz="2800" baseline="30000" dirty="0" smtClean="0"/>
              <a:t>th</a:t>
            </a:r>
            <a:r>
              <a:rPr lang="en-US" sz="2800" dirty="0" smtClean="0"/>
              <a:t> percentile?</a:t>
            </a:r>
            <a:endParaRPr lang="en-US" sz="2800" dirty="0"/>
          </a:p>
          <a:p>
            <a:r>
              <a:rPr lang="en-US" sz="2800" dirty="0" smtClean="0"/>
              <a:t>What score is in the top 2.5%?</a:t>
            </a:r>
          </a:p>
          <a:p>
            <a:endParaRPr lang="en-US" sz="2800" dirty="0" smtClean="0"/>
          </a:p>
          <a:p>
            <a:endParaRPr lang="en-US" sz="2800" dirty="0" smtClean="0"/>
          </a:p>
        </p:txBody>
      </p:sp>
    </p:spTree>
    <p:extLst>
      <p:ext uri="{BB962C8B-B14F-4D97-AF65-F5344CB8AC3E}">
        <p14:creationId xmlns:p14="http://schemas.microsoft.com/office/powerpoint/2010/main" val="375054606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3011</TotalTime>
  <Words>6227</Words>
  <Application>Microsoft Office PowerPoint</Application>
  <PresentationFormat>Widescreen</PresentationFormat>
  <Paragraphs>1062</Paragraphs>
  <Slides>126</Slides>
  <Notes>42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126</vt:i4>
      </vt:variant>
    </vt:vector>
  </HeadingPairs>
  <TitlesOfParts>
    <vt:vector size="135" baseType="lpstr">
      <vt:lpstr>Arial</vt:lpstr>
      <vt:lpstr>Calibri</vt:lpstr>
      <vt:lpstr>Cambria Math</vt:lpstr>
      <vt:lpstr>Times New Roman</vt:lpstr>
      <vt:lpstr>Trebuchet MS</vt:lpstr>
      <vt:lpstr>Wingdings</vt:lpstr>
      <vt:lpstr>Wingdings 2</vt:lpstr>
      <vt:lpstr>Wingdings 3</vt:lpstr>
      <vt:lpstr>Facet</vt:lpstr>
      <vt:lpstr>Statistics</vt:lpstr>
      <vt:lpstr>Data Collection  &amp; Sampling Techniques </vt:lpstr>
      <vt:lpstr>Objectives</vt:lpstr>
      <vt:lpstr>Data Collection</vt:lpstr>
      <vt:lpstr>What is a sample?</vt:lpstr>
      <vt:lpstr>Basic Methods of Sampling</vt:lpstr>
      <vt:lpstr>Basic Methods of Sampling</vt:lpstr>
      <vt:lpstr>Basic Methods of Sampling</vt:lpstr>
      <vt:lpstr>Basic Methods of Sampling</vt:lpstr>
      <vt:lpstr>Basic Methods of Sampling</vt:lpstr>
      <vt:lpstr>What is the population, sample, and variable in each of these?</vt:lpstr>
      <vt:lpstr>Data collection</vt:lpstr>
      <vt:lpstr>Example 1</vt:lpstr>
      <vt:lpstr>You try one</vt:lpstr>
      <vt:lpstr>Types of Experiments</vt:lpstr>
      <vt:lpstr>More on Surveys</vt:lpstr>
      <vt:lpstr>Types of Experiments</vt:lpstr>
      <vt:lpstr>Sources of Misuse</vt:lpstr>
      <vt:lpstr>Misuses of Statistics</vt:lpstr>
      <vt:lpstr>Misuses of Statistics</vt:lpstr>
      <vt:lpstr>PowerPoint Presentation</vt:lpstr>
      <vt:lpstr>Misuses of Statistics</vt:lpstr>
      <vt:lpstr>Misuses of Statistics</vt:lpstr>
      <vt:lpstr>Misused Statistics in the News</vt:lpstr>
      <vt:lpstr>Pie, Pictogram, Stem and Leaf, Dot Plot </vt:lpstr>
      <vt:lpstr>Pie, Pictogram, and Stem and Leaf plots</vt:lpstr>
      <vt:lpstr>Pie Chart</vt:lpstr>
      <vt:lpstr>Pie Chart</vt:lpstr>
      <vt:lpstr>Warm Up</vt:lpstr>
      <vt:lpstr>Warm Up</vt:lpstr>
      <vt:lpstr>Building a Pie Chart</vt:lpstr>
      <vt:lpstr>You try</vt:lpstr>
      <vt:lpstr>Pictogram</vt:lpstr>
      <vt:lpstr>Stem and Leaf</vt:lpstr>
      <vt:lpstr>You try one</vt:lpstr>
      <vt:lpstr>Mean, Median, Mode</vt:lpstr>
      <vt:lpstr>Mean, Median, Mode</vt:lpstr>
      <vt:lpstr>Double stem-and-leaf plot</vt:lpstr>
      <vt:lpstr>Double stem-and-leaf plot</vt:lpstr>
      <vt:lpstr>HW2</vt:lpstr>
      <vt:lpstr>Lesson 3: Box and Whisker Plot Objectives</vt:lpstr>
      <vt:lpstr>Five-Number Summary</vt:lpstr>
      <vt:lpstr>Min, Max, and Range</vt:lpstr>
      <vt:lpstr>Components of the Five-Number Summary</vt:lpstr>
      <vt:lpstr>Quartiles</vt:lpstr>
      <vt:lpstr>Quartiles</vt:lpstr>
      <vt:lpstr>Quartiles</vt:lpstr>
      <vt:lpstr>What if there is an odd number of data points?</vt:lpstr>
      <vt:lpstr>IQR</vt:lpstr>
      <vt:lpstr>IQR</vt:lpstr>
      <vt:lpstr>Outlier</vt:lpstr>
      <vt:lpstr>Outlier</vt:lpstr>
      <vt:lpstr>You try</vt:lpstr>
      <vt:lpstr>Outliers and measure of spread</vt:lpstr>
      <vt:lpstr>Calculator</vt:lpstr>
      <vt:lpstr>Warm Up</vt:lpstr>
      <vt:lpstr>HW 2</vt:lpstr>
      <vt:lpstr>Lesson 3: Frequency table, bar graph, dot plot. Objectives:</vt:lpstr>
      <vt:lpstr>Percentile</vt:lpstr>
      <vt:lpstr>Percentile Practice</vt:lpstr>
      <vt:lpstr>Percentile Practice</vt:lpstr>
      <vt:lpstr>Frequency Table</vt:lpstr>
      <vt:lpstr>Frequency Table</vt:lpstr>
      <vt:lpstr>Frequency Table</vt:lpstr>
      <vt:lpstr>Example 2</vt:lpstr>
      <vt:lpstr>Example 3</vt:lpstr>
      <vt:lpstr>You try</vt:lpstr>
      <vt:lpstr>Dot Plot</vt:lpstr>
      <vt:lpstr>Dot Plot</vt:lpstr>
      <vt:lpstr>Bar Graph</vt:lpstr>
      <vt:lpstr>You try</vt:lpstr>
      <vt:lpstr>Consider this!</vt:lpstr>
      <vt:lpstr>PowerPoint Presentation</vt:lpstr>
      <vt:lpstr>PowerPoint Presentation</vt:lpstr>
      <vt:lpstr>PowerPoint Presentation</vt:lpstr>
      <vt:lpstr>Warm Up</vt:lpstr>
      <vt:lpstr>PowerPoint Presentation</vt:lpstr>
      <vt:lpstr>Lesson 4: Histograms, Standard Deviation, Variance Objectives:</vt:lpstr>
      <vt:lpstr>Think about it</vt:lpstr>
      <vt:lpstr>Ranges for Histograms</vt:lpstr>
      <vt:lpstr>Ranges for Histograms</vt:lpstr>
      <vt:lpstr>Histogram</vt:lpstr>
      <vt:lpstr>You try</vt:lpstr>
      <vt:lpstr>Shape and Center</vt:lpstr>
      <vt:lpstr>Describe the graph</vt:lpstr>
      <vt:lpstr>Describe the graph</vt:lpstr>
      <vt:lpstr>Variance and Standard Deviation</vt:lpstr>
      <vt:lpstr>You try</vt:lpstr>
      <vt:lpstr>On calculator</vt:lpstr>
      <vt:lpstr>You try on calculator</vt:lpstr>
      <vt:lpstr>Warm Up</vt:lpstr>
      <vt:lpstr>Homework</vt:lpstr>
      <vt:lpstr>Lesson 5: Normal Curve Objectives:</vt:lpstr>
      <vt:lpstr>Normal Distribution (Bell-Shaped Curve)</vt:lpstr>
      <vt:lpstr>More about the bell curve</vt:lpstr>
      <vt:lpstr>Making a bell-curve graph</vt:lpstr>
      <vt:lpstr>You try</vt:lpstr>
      <vt:lpstr>Example 3</vt:lpstr>
      <vt:lpstr>Warm Up</vt:lpstr>
      <vt:lpstr>HW5</vt:lpstr>
      <vt:lpstr>Lesson 6: Z-Score Objectives</vt:lpstr>
      <vt:lpstr>What if…?</vt:lpstr>
      <vt:lpstr>PowerPoint Presentation</vt:lpstr>
      <vt:lpstr>Z-score</vt:lpstr>
      <vt:lpstr>Example 1</vt:lpstr>
      <vt:lpstr>PowerPoint Presentation</vt:lpstr>
      <vt:lpstr>Example 2</vt:lpstr>
      <vt:lpstr>Example 3</vt:lpstr>
      <vt:lpstr>Ex 4 - You try</vt:lpstr>
      <vt:lpstr>Example 5 (A little different)</vt:lpstr>
      <vt:lpstr>PowerPoint Presentation</vt:lpstr>
      <vt:lpstr>Example 6</vt:lpstr>
      <vt:lpstr>Example 7</vt:lpstr>
      <vt:lpstr>Warm Up</vt:lpstr>
      <vt:lpstr>Lesson 7: Z-scores day 2 Objectives:</vt:lpstr>
      <vt:lpstr>Homework 6</vt:lpstr>
      <vt:lpstr>Notation</vt:lpstr>
      <vt:lpstr>Example 1</vt:lpstr>
      <vt:lpstr>You try</vt:lpstr>
      <vt:lpstr>Example</vt:lpstr>
      <vt:lpstr>Example</vt:lpstr>
      <vt:lpstr>Example</vt:lpstr>
      <vt:lpstr>Example</vt:lpstr>
      <vt:lpstr>Example</vt:lpstr>
      <vt:lpstr>A Final Example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dc:creator>
  <cp:lastModifiedBy>Scott</cp:lastModifiedBy>
  <cp:revision>484</cp:revision>
  <cp:lastPrinted>2015-04-01T11:54:53Z</cp:lastPrinted>
  <dcterms:created xsi:type="dcterms:W3CDTF">2015-03-20T20:26:12Z</dcterms:created>
  <dcterms:modified xsi:type="dcterms:W3CDTF">2015-04-04T01:35:20Z</dcterms:modified>
</cp:coreProperties>
</file>