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4"/>
  </p:notesMasterIdLst>
  <p:sldIdLst>
    <p:sldId id="293" r:id="rId4"/>
    <p:sldId id="270" r:id="rId5"/>
    <p:sldId id="259" r:id="rId6"/>
    <p:sldId id="271" r:id="rId7"/>
    <p:sldId id="275" r:id="rId8"/>
    <p:sldId id="273" r:id="rId9"/>
    <p:sldId id="276" r:id="rId10"/>
    <p:sldId id="277" r:id="rId11"/>
    <p:sldId id="278" r:id="rId12"/>
    <p:sldId id="279" r:id="rId13"/>
    <p:sldId id="289" r:id="rId14"/>
    <p:sldId id="290" r:id="rId15"/>
    <p:sldId id="291" r:id="rId16"/>
    <p:sldId id="292" r:id="rId17"/>
    <p:sldId id="294" r:id="rId18"/>
    <p:sldId id="295" r:id="rId19"/>
    <p:sldId id="296" r:id="rId20"/>
    <p:sldId id="280" r:id="rId21"/>
    <p:sldId id="281" r:id="rId22"/>
    <p:sldId id="282" r:id="rId23"/>
    <p:sldId id="285" r:id="rId24"/>
    <p:sldId id="283" r:id="rId25"/>
    <p:sldId id="284" r:id="rId26"/>
    <p:sldId id="286" r:id="rId27"/>
    <p:sldId id="287" r:id="rId28"/>
    <p:sldId id="288" r:id="rId29"/>
    <p:sldId id="263" r:id="rId30"/>
    <p:sldId id="262" r:id="rId31"/>
    <p:sldId id="266" r:id="rId32"/>
    <p:sldId id="26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8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9D63D-9A40-4269-AA08-E674EDBAF991}" type="datetimeFigureOut">
              <a:rPr lang="en-US" smtClean="0"/>
              <a:t>2/12/2020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911B09-0EB6-42C1-B1C5-0416F33D7FAC}" type="slidenum">
              <a:rPr lang="en-US" smtClean="0"/>
              <a:t>‹#›</a:t>
            </a:fld>
            <a:endParaRPr lang="en-US"/>
          </a:p>
        </p:txBody>
      </p:sp>
    </p:spTree>
    <p:extLst>
      <p:ext uri="{BB962C8B-B14F-4D97-AF65-F5344CB8AC3E}">
        <p14:creationId xmlns:p14="http://schemas.microsoft.com/office/powerpoint/2010/main" val="2329744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2F5D1A-4942-40CE-A283-BA5F8D014C25}"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260416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70EF7-701B-4693-B6E5-5B15DE7677AE}" type="slidenum">
              <a:rPr lang="en-US" smtClean="0"/>
              <a:pPr fontAlgn="base">
                <a:spcBef>
                  <a:spcPct val="0"/>
                </a:spcBef>
                <a:spcAft>
                  <a:spcPct val="0"/>
                </a:spcAft>
                <a:defRPr/>
              </a:pPr>
              <a:t>23</a:t>
            </a:fld>
            <a:endParaRPr lang="en-US" smtClean="0"/>
          </a:p>
        </p:txBody>
      </p:sp>
    </p:spTree>
    <p:extLst>
      <p:ext uri="{BB962C8B-B14F-4D97-AF65-F5344CB8AC3E}">
        <p14:creationId xmlns:p14="http://schemas.microsoft.com/office/powerpoint/2010/main" val="3989848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9ABB40-7A1A-4615-8B81-29147D62D38B}" type="slidenum">
              <a:rPr lang="en-US" smtClean="0"/>
              <a:pPr fontAlgn="base">
                <a:spcBef>
                  <a:spcPct val="0"/>
                </a:spcBef>
                <a:spcAft>
                  <a:spcPct val="0"/>
                </a:spcAft>
                <a:defRPr/>
              </a:pPr>
              <a:t>24</a:t>
            </a:fld>
            <a:endParaRPr lang="en-US" smtClean="0"/>
          </a:p>
        </p:txBody>
      </p:sp>
    </p:spTree>
    <p:extLst>
      <p:ext uri="{BB962C8B-B14F-4D97-AF65-F5344CB8AC3E}">
        <p14:creationId xmlns:p14="http://schemas.microsoft.com/office/powerpoint/2010/main" val="417803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687799-4191-49FF-A88C-051DA7F56DA6}" type="slidenum">
              <a:rPr lang="en-US" smtClean="0"/>
              <a:pPr fontAlgn="base">
                <a:spcBef>
                  <a:spcPct val="0"/>
                </a:spcBef>
                <a:spcAft>
                  <a:spcPct val="0"/>
                </a:spcAft>
                <a:defRPr/>
              </a:pPr>
              <a:t>25</a:t>
            </a:fld>
            <a:endParaRPr lang="en-US" smtClean="0"/>
          </a:p>
        </p:txBody>
      </p:sp>
    </p:spTree>
    <p:extLst>
      <p:ext uri="{BB962C8B-B14F-4D97-AF65-F5344CB8AC3E}">
        <p14:creationId xmlns:p14="http://schemas.microsoft.com/office/powerpoint/2010/main" val="1197132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P(all three being selected) = 1/</a:t>
            </a:r>
            <a:r>
              <a:rPr lang="en-US" altLang="en-US" baseline="-25000" smtClean="0"/>
              <a:t>25</a:t>
            </a:r>
            <a:r>
              <a:rPr lang="en-US" altLang="en-US" smtClean="0"/>
              <a:t>C</a:t>
            </a:r>
            <a:r>
              <a:rPr lang="en-US" altLang="en-US" baseline="-25000" smtClean="0"/>
              <a:t>3</a:t>
            </a:r>
            <a:r>
              <a:rPr lang="en-US" altLang="en-US" smtClean="0"/>
              <a:t> = 1/2300</a:t>
            </a:r>
          </a:p>
        </p:txBody>
      </p:sp>
      <p:sp>
        <p:nvSpPr>
          <p:cNvPr id="4" name="Slide Number Placeholder 3"/>
          <p:cNvSpPr>
            <a:spLocks noGrp="1"/>
          </p:cNvSpPr>
          <p:nvPr>
            <p:ph type="sldNum" sz="quarter" idx="5"/>
          </p:nvPr>
        </p:nvSpPr>
        <p:spPr/>
        <p:txBody>
          <a:bodyPr/>
          <a:lstStyle/>
          <a:p>
            <a:pPr>
              <a:defRPr/>
            </a:pPr>
            <a:fld id="{596FD473-DB33-4909-9AAA-4E5E5FDE5F7E}" type="slidenum">
              <a:rPr lang="en-US" smtClean="0"/>
              <a:pPr>
                <a:defRPr/>
              </a:pPr>
              <a:t>26</a:t>
            </a:fld>
            <a:endParaRPr lang="en-US"/>
          </a:p>
        </p:txBody>
      </p:sp>
    </p:spTree>
    <p:extLst>
      <p:ext uri="{BB962C8B-B14F-4D97-AF65-F5344CB8AC3E}">
        <p14:creationId xmlns:p14="http://schemas.microsoft.com/office/powerpoint/2010/main" val="266347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911B09-0EB6-42C1-B1C5-0416F33D7FAC}" type="slidenum">
              <a:rPr lang="en-US" smtClean="0"/>
              <a:t>28</a:t>
            </a:fld>
            <a:endParaRPr lang="en-US"/>
          </a:p>
        </p:txBody>
      </p:sp>
    </p:spTree>
    <p:extLst>
      <p:ext uri="{BB962C8B-B14F-4D97-AF65-F5344CB8AC3E}">
        <p14:creationId xmlns:p14="http://schemas.microsoft.com/office/powerpoint/2010/main" val="1546438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20ED45-C24E-41F1-9803-22348F337F92}"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2645578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B831B5F-62D2-499B-AF00-2CEBACF2184F}" type="slidenum">
              <a:rPr lang="en-US">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40187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EC0F26-CC88-474C-A61D-2B4D8D8B17CF}"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6638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5FEF92-3CFD-4A93-9E51-F15F0DCEA13D}"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2537451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DAD1457-55A4-470A-9F16-41A4C30BE67D}" type="slidenum">
              <a:rPr lang="en-US">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333670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098104-84CF-4223-9209-0E4A1D290EB3}" type="slidenum">
              <a:rPr lang="en-US" smtClean="0"/>
              <a:pPr fontAlgn="base">
                <a:spcBef>
                  <a:spcPct val="0"/>
                </a:spcBef>
                <a:spcAft>
                  <a:spcPct val="0"/>
                </a:spcAft>
                <a:defRPr/>
              </a:pPr>
              <a:t>19</a:t>
            </a:fld>
            <a:endParaRPr lang="en-US" smtClean="0"/>
          </a:p>
        </p:txBody>
      </p:sp>
    </p:spTree>
    <p:extLst>
      <p:ext uri="{BB962C8B-B14F-4D97-AF65-F5344CB8AC3E}">
        <p14:creationId xmlns:p14="http://schemas.microsoft.com/office/powerpoint/2010/main" val="1199502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8A12F2-A050-47ED-88E3-EB3E8D3407A8}" type="slidenum">
              <a:rPr lang="en-US" smtClean="0"/>
              <a:pPr fontAlgn="base">
                <a:spcBef>
                  <a:spcPct val="0"/>
                </a:spcBef>
                <a:spcAft>
                  <a:spcPct val="0"/>
                </a:spcAft>
                <a:defRPr/>
              </a:pPr>
              <a:t>20</a:t>
            </a:fld>
            <a:endParaRPr lang="en-US" smtClean="0"/>
          </a:p>
        </p:txBody>
      </p:sp>
    </p:spTree>
    <p:extLst>
      <p:ext uri="{BB962C8B-B14F-4D97-AF65-F5344CB8AC3E}">
        <p14:creationId xmlns:p14="http://schemas.microsoft.com/office/powerpoint/2010/main" val="250153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68C97A-F70E-42F1-AEC0-70575E209DC0}" type="slidenum">
              <a:rPr lang="en-US" smtClean="0"/>
              <a:pPr fontAlgn="base">
                <a:spcBef>
                  <a:spcPct val="0"/>
                </a:spcBef>
                <a:spcAft>
                  <a:spcPct val="0"/>
                </a:spcAft>
                <a:defRPr/>
              </a:pPr>
              <a:t>22</a:t>
            </a:fld>
            <a:endParaRPr lang="en-US" smtClean="0"/>
          </a:p>
        </p:txBody>
      </p:sp>
    </p:spTree>
    <p:extLst>
      <p:ext uri="{BB962C8B-B14F-4D97-AF65-F5344CB8AC3E}">
        <p14:creationId xmlns:p14="http://schemas.microsoft.com/office/powerpoint/2010/main" val="236127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244A5-6C70-4838-A84F-4AE7BC1D232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244A5-6C70-4838-A84F-4AE7BC1D232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244A5-6C70-4838-A84F-4AE7BC1D232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C1C52123-8A29-4021-B0F5-699E8315AA46}" type="datetimeFigureOut">
              <a:rPr lang="en-US">
                <a:solidFill>
                  <a:srgbClr val="1C1C1C"/>
                </a:solidFill>
              </a:rPr>
              <a:pPr>
                <a:defRPr/>
              </a:pPr>
              <a:t>2/12/2020</a:t>
            </a:fld>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53B2F69-5FBE-49BA-96DE-859694C35D7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4020661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4056C90E-FAFA-4F46-894A-BDA3169ADCB8}"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C895EE4-BE5D-4AEE-A0DE-E2D409F28E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30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2F02DE65-B0C1-4480-ABDE-8E7AE491E2C0}"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FACF888-1775-46EF-B588-BBA808ED53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4730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6A331A8B-CF8E-4602-B186-F09EF4306447}" type="datetimeFigureOut">
              <a:rPr lang="en-US">
                <a:solidFill>
                  <a:srgbClr val="000000"/>
                </a:solidFill>
              </a:rPr>
              <a:pPr>
                <a:defRPr/>
              </a:pPr>
              <a:t>2/12/2020</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7A0FB8D-25DE-42EB-9A17-8E13B9DCA5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7753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F4D5761B-CA42-442E-9CF8-DD52C780DC14}" type="datetimeFigureOut">
              <a:rPr lang="en-US">
                <a:solidFill>
                  <a:srgbClr val="000000"/>
                </a:solidFill>
              </a:rPr>
              <a:pPr>
                <a:defRPr/>
              </a:pPr>
              <a:t>2/12/2020</a:t>
            </a:fld>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38BCE2E6-0767-4B9D-90F1-A181F78491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443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9FCB156A-84E4-4EAE-B8AC-7AD38DE88B98}" type="datetimeFigureOut">
              <a:rPr lang="en-US">
                <a:solidFill>
                  <a:srgbClr val="000000"/>
                </a:solidFill>
              </a:rPr>
              <a:pPr>
                <a:defRPr/>
              </a:pPr>
              <a:t>2/12/2020</a:t>
            </a:fld>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DEAF4837-4035-4391-B88D-DCA1AD9D30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3220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28335282-CD83-42D5-BF09-58941DAFFCD3}" type="datetimeFigureOut">
              <a:rPr lang="en-US">
                <a:solidFill>
                  <a:srgbClr val="000000"/>
                </a:solidFill>
              </a:rPr>
              <a:pPr>
                <a:defRPr/>
              </a:pPr>
              <a:t>2/12/2020</a:t>
            </a:fld>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D617C5FB-D02F-4810-9B13-3EC2ACB606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8142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8CE87C76-5318-4394-806E-CB874A8E4791}" type="datetimeFigureOut">
              <a:rPr lang="en-US">
                <a:solidFill>
                  <a:srgbClr val="000000"/>
                </a:solidFill>
              </a:rPr>
              <a:pPr>
                <a:defRPr/>
              </a:pPr>
              <a:t>2/12/2020</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8746BDA-B83B-4573-92A4-C9B55D7CE2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223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244A5-6C70-4838-A84F-4AE7BC1D232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B7D5E810-B1C9-455C-9682-B8DDC2232043}" type="datetimeFigureOut">
              <a:rPr lang="en-US">
                <a:solidFill>
                  <a:srgbClr val="000000"/>
                </a:solidFill>
              </a:rPr>
              <a:pPr>
                <a:defRPr/>
              </a:pPr>
              <a:t>2/12/2020</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D6E493EA-943B-460E-BDD2-46599E84F5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7158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A7F9CE9F-CE5B-42F9-87E6-EE7CEC5BB624}"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9D011C47-44E3-44EC-967C-615E5CD486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4221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C3A97771-1002-414D-966C-C547E08462DD}"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BCECED5-65DA-4951-86FB-0CB2E1A849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52716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lang="en-US" altLang="en-US" smtClean="0">
                <a:solidFill>
                  <a:srgbClr val="000000"/>
                </a:solidFill>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C1C52123-8A29-4021-B0F5-699E8315AA46}" type="datetimeFigureOut">
              <a:rPr lang="en-US">
                <a:solidFill>
                  <a:srgbClr val="1C1C1C"/>
                </a:solidFill>
              </a:rPr>
              <a:pPr>
                <a:defRPr/>
              </a:pPr>
              <a:t>2/12/2020</a:t>
            </a:fld>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53B2F69-5FBE-49BA-96DE-859694C35D7A}"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005481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4056C90E-FAFA-4F46-894A-BDA3169ADCB8}"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C895EE4-BE5D-4AEE-A0DE-E2D409F28E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5727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2F02DE65-B0C1-4480-ABDE-8E7AE491E2C0}"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FACF888-1775-46EF-B588-BBA808ED53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51547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6A331A8B-CF8E-4602-B186-F09EF4306447}" type="datetimeFigureOut">
              <a:rPr lang="en-US">
                <a:solidFill>
                  <a:srgbClr val="000000"/>
                </a:solidFill>
              </a:rPr>
              <a:pPr>
                <a:defRPr/>
              </a:pPr>
              <a:t>2/12/2020</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7A0FB8D-25DE-42EB-9A17-8E13B9DCA54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9511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F4D5761B-CA42-442E-9CF8-DD52C780DC14}" type="datetimeFigureOut">
              <a:rPr lang="en-US">
                <a:solidFill>
                  <a:srgbClr val="000000"/>
                </a:solidFill>
              </a:rPr>
              <a:pPr>
                <a:defRPr/>
              </a:pPr>
              <a:t>2/12/2020</a:t>
            </a:fld>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38BCE2E6-0767-4B9D-90F1-A181F78491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83616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9FCB156A-84E4-4EAE-B8AC-7AD38DE88B98}" type="datetimeFigureOut">
              <a:rPr lang="en-US">
                <a:solidFill>
                  <a:srgbClr val="000000"/>
                </a:solidFill>
              </a:rPr>
              <a:pPr>
                <a:defRPr/>
              </a:pPr>
              <a:t>2/12/2020</a:t>
            </a:fld>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DEAF4837-4035-4391-B88D-DCA1AD9D30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3760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28335282-CD83-42D5-BF09-58941DAFFCD3}" type="datetimeFigureOut">
              <a:rPr lang="en-US">
                <a:solidFill>
                  <a:srgbClr val="000000"/>
                </a:solidFill>
              </a:rPr>
              <a:pPr>
                <a:defRPr/>
              </a:pPr>
              <a:t>2/12/2020</a:t>
            </a:fld>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D617C5FB-D02F-4810-9B13-3EC2ACB606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440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244A5-6C70-4838-A84F-4AE7BC1D232B}"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8CE87C76-5318-4394-806E-CB874A8E4791}" type="datetimeFigureOut">
              <a:rPr lang="en-US">
                <a:solidFill>
                  <a:srgbClr val="000000"/>
                </a:solidFill>
              </a:rPr>
              <a:pPr>
                <a:defRPr/>
              </a:pPr>
              <a:t>2/12/2020</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8746BDA-B83B-4573-92A4-C9B55D7CE2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38046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B7D5E810-B1C9-455C-9682-B8DDC2232043}" type="datetimeFigureOut">
              <a:rPr lang="en-US">
                <a:solidFill>
                  <a:srgbClr val="000000"/>
                </a:solidFill>
              </a:rPr>
              <a:pPr>
                <a:defRPr/>
              </a:pPr>
              <a:t>2/12/2020</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D6E493EA-943B-460E-BDD2-46599E84F5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34346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A7F9CE9F-CE5B-42F9-87E6-EE7CEC5BB624}"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9D011C47-44E3-44EC-967C-615E5CD486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20172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C3A97771-1002-414D-966C-C547E08462DD}" type="datetimeFigureOut">
              <a:rPr lang="en-US">
                <a:solidFill>
                  <a:srgbClr val="000000"/>
                </a:solidFill>
              </a:rPr>
              <a:pPr>
                <a:defRPr/>
              </a:pPr>
              <a:t>2/12/2020</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FBCECED5-65DA-4951-86FB-0CB2E1A849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510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244A5-6C70-4838-A84F-4AE7BC1D232B}"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244A5-6C70-4838-A84F-4AE7BC1D232B}" type="datetimeFigureOut">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244A5-6C70-4838-A84F-4AE7BC1D232B}" type="datetimeFigureOut">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244A5-6C70-4838-A84F-4AE7BC1D232B}" type="datetimeFigureOut">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244A5-6C70-4838-A84F-4AE7BC1D232B}"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244A5-6C70-4838-A84F-4AE7BC1D232B}"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9B35B-CE63-406E-9413-45E97D08AC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244A5-6C70-4838-A84F-4AE7BC1D232B}" type="datetimeFigureOut">
              <a:rPr lang="en-US" smtClean="0"/>
              <a:t>2/12/2020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9B35B-CE63-406E-9413-45E97D08AC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fontAlgn="auto" hangingPunct="1">
              <a:spcBef>
                <a:spcPts val="0"/>
              </a:spcBef>
              <a:spcAft>
                <a:spcPts val="0"/>
              </a:spcAft>
              <a:defRPr sz="1400">
                <a:latin typeface="+mn-lt"/>
                <a:cs typeface="+mn-cs"/>
              </a:defRPr>
            </a:lvl1pPr>
          </a:lstStyle>
          <a:p>
            <a:pPr>
              <a:defRPr/>
            </a:pPr>
            <a:fld id="{731171CA-8CDE-4B94-8949-6804A07C65F0}" type="datetimeFigureOut">
              <a:rPr lang="en-US">
                <a:solidFill>
                  <a:srgbClr val="000000"/>
                </a:solidFill>
              </a:rPr>
              <a:pPr>
                <a:defRPr/>
              </a:pPr>
              <a:t>2/12/2020</a:t>
            </a:fld>
            <a:endParaRPr lang="en-US">
              <a:solidFill>
                <a:srgbClr val="000000"/>
              </a:solidFill>
            </a:endParaRP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413FED1E-C9B5-49C9-A848-FD285BB94B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7906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fontAlgn="base" hangingPunct="1">
              <a:spcBef>
                <a:spcPct val="0"/>
              </a:spcBef>
              <a:spcAft>
                <a:spcPct val="0"/>
              </a:spcAft>
            </a:pPr>
            <a:endParaRPr kumimoji="1" lang="en-US" altLang="en-US" sz="2400" smtClean="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fontAlgn="auto" hangingPunct="1">
              <a:spcBef>
                <a:spcPts val="0"/>
              </a:spcBef>
              <a:spcAft>
                <a:spcPts val="0"/>
              </a:spcAft>
              <a:defRPr sz="1400">
                <a:latin typeface="+mn-lt"/>
                <a:cs typeface="+mn-cs"/>
              </a:defRPr>
            </a:lvl1pPr>
          </a:lstStyle>
          <a:p>
            <a:pPr>
              <a:defRPr/>
            </a:pPr>
            <a:fld id="{731171CA-8CDE-4B94-8949-6804A07C65F0}" type="datetimeFigureOut">
              <a:rPr lang="en-US">
                <a:solidFill>
                  <a:srgbClr val="000000"/>
                </a:solidFill>
              </a:rPr>
              <a:pPr>
                <a:defRPr/>
              </a:pPr>
              <a:t>2/12/2020</a:t>
            </a:fld>
            <a:endParaRPr lang="en-US">
              <a:solidFill>
                <a:srgbClr val="000000"/>
              </a:solidFill>
            </a:endParaRP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413FED1E-C9B5-49C9-A848-FD285BB94B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40999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29.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0.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 Id="rId9"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1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8.wmf"/><Relationship Id="rId4" Type="http://schemas.openxmlformats.org/officeDocument/2006/relationships/oleObject" Target="../embeddings/oleObject1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8.wmf"/><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8.wmf"/><Relationship Id="rId4"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3.png"/><Relationship Id="rId9"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18.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8.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5344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Warm Up:  Counting Principle</a:t>
            </a:r>
          </a:p>
          <a:p>
            <a:endParaRPr lang="en-US" sz="3600" dirty="0">
              <a:latin typeface="Times New Roman" panose="02020603050405020304" pitchFamily="18" charset="0"/>
              <a:cs typeface="Times New Roman" panose="02020603050405020304" pitchFamily="18" charset="0"/>
            </a:endParaRPr>
          </a:p>
          <a:p>
            <a:pPr marL="742950" indent="-742950">
              <a:buAutoNum type="arabicPeriod"/>
            </a:pPr>
            <a:r>
              <a:rPr lang="en-US" sz="3600" dirty="0" smtClean="0">
                <a:latin typeface="Times New Roman" panose="02020603050405020304" pitchFamily="18" charset="0"/>
                <a:cs typeface="Times New Roman" panose="02020603050405020304" pitchFamily="18" charset="0"/>
              </a:rPr>
              <a:t>How many ways can you arrange the letters of  WATER if:	</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 a vowel must be 1</a:t>
            </a:r>
            <a:r>
              <a:rPr lang="en-US" sz="3600" baseline="30000" dirty="0" smtClean="0">
                <a:latin typeface="Times New Roman" panose="02020603050405020304" pitchFamily="18" charset="0"/>
                <a:cs typeface="Times New Roman" panose="02020603050405020304" pitchFamily="18" charset="0"/>
              </a:rPr>
              <a:t>st</a:t>
            </a:r>
            <a:r>
              <a:rPr lang="en-US" sz="3600" dirty="0" smtClean="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b) the A and E must be next to each 	other?</a:t>
            </a:r>
          </a:p>
          <a:p>
            <a:r>
              <a:rPr lang="en-US" sz="3600" dirty="0" smtClean="0">
                <a:latin typeface="Times New Roman" panose="02020603050405020304" pitchFamily="18" charset="0"/>
                <a:cs typeface="Times New Roman" panose="02020603050405020304" pitchFamily="18" charset="0"/>
              </a:rPr>
              <a:t>2.  Kemp has 2 comic books, 3 yearbooks and 4 Genius World Record books.  If he wants to keep each subject together how many ways can he arrange them on the shelf?</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45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Distinguishable Permutations	</a:t>
            </a:r>
            <a:endParaRPr lang="en-US" dirty="0"/>
          </a:p>
        </p:txBody>
      </p:sp>
      <p:sp>
        <p:nvSpPr>
          <p:cNvPr id="3" name="Content Placeholder 2"/>
          <p:cNvSpPr>
            <a:spLocks noGrp="1"/>
          </p:cNvSpPr>
          <p:nvPr>
            <p:ph idx="1"/>
          </p:nvPr>
        </p:nvSpPr>
        <p:spPr/>
        <p:txBody>
          <a:bodyPr/>
          <a:lstStyle/>
          <a:p>
            <a:r>
              <a:rPr lang="en-US" dirty="0" smtClean="0"/>
              <a:t>How many ways can you arrange the letters in the word MISSISSIPPI?</a:t>
            </a:r>
          </a:p>
          <a:p>
            <a:endParaRPr lang="en-US" dirty="0"/>
          </a:p>
          <a:p>
            <a:endParaRPr lang="en-US" dirty="0" smtClean="0"/>
          </a:p>
          <a:p>
            <a:endParaRPr lang="en-US" dirty="0"/>
          </a:p>
        </p:txBody>
      </p:sp>
    </p:spTree>
    <p:extLst>
      <p:ext uri="{BB962C8B-B14F-4D97-AF65-F5344CB8AC3E}">
        <p14:creationId xmlns:p14="http://schemas.microsoft.com/office/powerpoint/2010/main" val="1202939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Distinguishable Permutations</a:t>
            </a:r>
          </a:p>
        </p:txBody>
      </p:sp>
      <p:sp>
        <p:nvSpPr>
          <p:cNvPr id="3" name="Content Placeholder 2"/>
          <p:cNvSpPr>
            <a:spLocks noGrp="1"/>
          </p:cNvSpPr>
          <p:nvPr>
            <p:ph idx="1"/>
          </p:nvPr>
        </p:nvSpPr>
        <p:spPr/>
        <p:txBody>
          <a:bodyPr/>
          <a:lstStyle/>
          <a:p>
            <a:pPr marL="0" indent="0">
              <a:buNone/>
            </a:pPr>
            <a:r>
              <a:rPr lang="en-US" dirty="0"/>
              <a:t>Fifteen (15) pigs are available to use in a study to compare three (3) different diets.  Each of the diets (let's say, A, B, C) is to be used on five randomly selected pigs. In how many ways can the diets be assigned to the pigs? </a:t>
            </a:r>
          </a:p>
        </p:txBody>
      </p:sp>
    </p:spTree>
    <p:extLst>
      <p:ext uri="{BB962C8B-B14F-4D97-AF65-F5344CB8AC3E}">
        <p14:creationId xmlns:p14="http://schemas.microsoft.com/office/powerpoint/2010/main" val="1356798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Solution.</a:t>
            </a:r>
            <a:r>
              <a:rPr lang="en-US" dirty="0"/>
              <a:t> Well, one possible assignment of the diets to the pigs would be for the first five pigs to be placed on diet A, the second five pigs to be placed on diet B, and the last 5 pigs to be placed on diet C. That is:</a:t>
            </a:r>
          </a:p>
          <a:p>
            <a:pPr marL="0" indent="0">
              <a:buNone/>
            </a:pPr>
            <a:r>
              <a:rPr lang="en-US" dirty="0"/>
              <a:t>A  </a:t>
            </a:r>
            <a:r>
              <a:rPr lang="en-US" dirty="0" err="1"/>
              <a:t>A</a:t>
            </a:r>
            <a:r>
              <a:rPr lang="en-US" dirty="0"/>
              <a:t>  </a:t>
            </a:r>
            <a:r>
              <a:rPr lang="en-US" dirty="0" err="1"/>
              <a:t>A</a:t>
            </a:r>
            <a:r>
              <a:rPr lang="en-US" dirty="0"/>
              <a:t>  </a:t>
            </a:r>
            <a:r>
              <a:rPr lang="en-US" dirty="0" err="1"/>
              <a:t>A</a:t>
            </a:r>
            <a:r>
              <a:rPr lang="en-US" dirty="0"/>
              <a:t>  </a:t>
            </a:r>
            <a:r>
              <a:rPr lang="en-US" dirty="0" err="1"/>
              <a:t>A</a:t>
            </a:r>
            <a:r>
              <a:rPr lang="en-US" dirty="0"/>
              <a:t>  B  </a:t>
            </a:r>
            <a:r>
              <a:rPr lang="en-US" dirty="0" err="1"/>
              <a:t>B</a:t>
            </a:r>
            <a:r>
              <a:rPr lang="en-US" dirty="0"/>
              <a:t>  </a:t>
            </a:r>
            <a:r>
              <a:rPr lang="en-US" dirty="0" err="1"/>
              <a:t>B</a:t>
            </a:r>
            <a:r>
              <a:rPr lang="en-US" dirty="0"/>
              <a:t>  </a:t>
            </a:r>
            <a:r>
              <a:rPr lang="en-US" dirty="0" err="1"/>
              <a:t>B</a:t>
            </a:r>
            <a:r>
              <a:rPr lang="en-US" dirty="0"/>
              <a:t>  </a:t>
            </a:r>
            <a:r>
              <a:rPr lang="en-US" dirty="0" err="1"/>
              <a:t>B</a:t>
            </a:r>
            <a:r>
              <a:rPr lang="en-US" dirty="0"/>
              <a:t>  C  </a:t>
            </a:r>
            <a:r>
              <a:rPr lang="en-US" dirty="0" err="1"/>
              <a:t>C</a:t>
            </a:r>
            <a:r>
              <a:rPr lang="en-US" dirty="0"/>
              <a:t>  </a:t>
            </a:r>
            <a:r>
              <a:rPr lang="en-US" dirty="0" err="1"/>
              <a:t>C</a:t>
            </a:r>
            <a:r>
              <a:rPr lang="en-US" dirty="0"/>
              <a:t>  </a:t>
            </a:r>
            <a:r>
              <a:rPr lang="en-US" dirty="0" err="1"/>
              <a:t>C</a:t>
            </a:r>
            <a:r>
              <a:rPr lang="en-US" dirty="0"/>
              <a:t>  </a:t>
            </a:r>
            <a:r>
              <a:rPr lang="en-US" dirty="0" err="1"/>
              <a:t>C</a:t>
            </a:r>
            <a:endParaRPr lang="en-US" dirty="0"/>
          </a:p>
          <a:p>
            <a:pPr marL="0" indent="0">
              <a:buNone/>
            </a:pPr>
            <a:r>
              <a:rPr lang="en-US" dirty="0" smtClean="0"/>
              <a:t>to </a:t>
            </a:r>
            <a:r>
              <a:rPr lang="en-US" dirty="0"/>
              <a:t>the 3 diets. </a:t>
            </a:r>
          </a:p>
          <a:p>
            <a:endParaRPr lang="en-US" dirty="0"/>
          </a:p>
        </p:txBody>
      </p:sp>
      <p:sp>
        <p:nvSpPr>
          <p:cNvPr id="4" name="Title 1"/>
          <p:cNvSpPr>
            <a:spLocks noGrp="1"/>
          </p:cNvSpPr>
          <p:nvPr>
            <p:ph type="title"/>
          </p:nvPr>
        </p:nvSpPr>
        <p:spPr/>
        <p:txBody>
          <a:bodyPr/>
          <a:lstStyle/>
          <a:p>
            <a:r>
              <a:rPr lang="en-US" dirty="0"/>
              <a:t>Distinguishable Permutations</a:t>
            </a:r>
          </a:p>
        </p:txBody>
      </p:sp>
    </p:spTree>
    <p:extLst>
      <p:ext uri="{BB962C8B-B14F-4D97-AF65-F5344CB8AC3E}">
        <p14:creationId xmlns:p14="http://schemas.microsoft.com/office/powerpoint/2010/main" val="2763292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Another possible assignment might look like this:</a:t>
            </a:r>
          </a:p>
          <a:p>
            <a:pPr marL="0" indent="0">
              <a:buNone/>
            </a:pPr>
            <a:r>
              <a:rPr lang="en-US" dirty="0"/>
              <a:t>A  B  C  A  B  C  A  B  C  A  B  C  A  B  C</a:t>
            </a:r>
          </a:p>
          <a:p>
            <a:pPr marL="0" indent="0">
              <a:buNone/>
            </a:pPr>
            <a:r>
              <a:rPr lang="en-US" dirty="0"/>
              <a:t>Upon studying these possible assignments, we see that we need to count the number of distinguishable permutations of 15 objects of which 5 are of type A, 5 are of type B, and 5 are of type C.  </a:t>
            </a:r>
          </a:p>
        </p:txBody>
      </p:sp>
      <p:sp>
        <p:nvSpPr>
          <p:cNvPr id="4" name="Title 1"/>
          <p:cNvSpPr>
            <a:spLocks noGrp="1"/>
          </p:cNvSpPr>
          <p:nvPr>
            <p:ph type="title"/>
          </p:nvPr>
        </p:nvSpPr>
        <p:spPr/>
        <p:txBody>
          <a:bodyPr/>
          <a:lstStyle/>
          <a:p>
            <a:r>
              <a:rPr lang="en-US" dirty="0"/>
              <a:t>Distinguishable Permutations</a:t>
            </a:r>
          </a:p>
        </p:txBody>
      </p:sp>
    </p:spTree>
    <p:extLst>
      <p:ext uri="{BB962C8B-B14F-4D97-AF65-F5344CB8AC3E}">
        <p14:creationId xmlns:p14="http://schemas.microsoft.com/office/powerpoint/2010/main" val="1962141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Using the formula, we see that there are:</a:t>
            </a:r>
          </a:p>
          <a:p>
            <a:pPr marL="0" indent="0">
              <a:buNone/>
            </a:pPr>
            <a:r>
              <a:rPr lang="en-US" dirty="0" smtClean="0"/>
              <a:t>(15!)/(5!5!5!)=</a:t>
            </a:r>
            <a:r>
              <a:rPr lang="en-US" dirty="0"/>
              <a:t>756756</a:t>
            </a:r>
          </a:p>
          <a:p>
            <a:pPr marL="0" indent="0">
              <a:buNone/>
            </a:pPr>
            <a:r>
              <a:rPr lang="en-US" dirty="0"/>
              <a:t>ways in which 15 pigs can be assigned</a:t>
            </a:r>
          </a:p>
        </p:txBody>
      </p:sp>
      <p:sp>
        <p:nvSpPr>
          <p:cNvPr id="4" name="Title 1"/>
          <p:cNvSpPr>
            <a:spLocks noGrp="1"/>
          </p:cNvSpPr>
          <p:nvPr>
            <p:ph type="title"/>
          </p:nvPr>
        </p:nvSpPr>
        <p:spPr/>
        <p:txBody>
          <a:bodyPr/>
          <a:lstStyle/>
          <a:p>
            <a:r>
              <a:rPr lang="en-US" dirty="0"/>
              <a:t>Distinguishable Permutations</a:t>
            </a:r>
          </a:p>
        </p:txBody>
      </p:sp>
    </p:spTree>
    <p:extLst>
      <p:ext uri="{BB962C8B-B14F-4D97-AF65-F5344CB8AC3E}">
        <p14:creationId xmlns:p14="http://schemas.microsoft.com/office/powerpoint/2010/main" val="3850822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Permutations – When items have no start or end</a:t>
            </a:r>
            <a:endParaRPr lang="en-US" dirty="0"/>
          </a:p>
        </p:txBody>
      </p:sp>
      <p:sp>
        <p:nvSpPr>
          <p:cNvPr id="3" name="Content Placeholder 2"/>
          <p:cNvSpPr>
            <a:spLocks noGrp="1"/>
          </p:cNvSpPr>
          <p:nvPr>
            <p:ph idx="1"/>
          </p:nvPr>
        </p:nvSpPr>
        <p:spPr/>
        <p:txBody>
          <a:bodyPr/>
          <a:lstStyle/>
          <a:p>
            <a:pPr marL="0" indent="0">
              <a:buNone/>
            </a:pPr>
            <a:r>
              <a:rPr lang="en-US" dirty="0" smtClean="0"/>
              <a:t>Formula:  (n – 1)!</a:t>
            </a:r>
          </a:p>
          <a:p>
            <a:pPr marL="0" indent="0">
              <a:buNone/>
            </a:pPr>
            <a:endParaRPr lang="en-US" dirty="0"/>
          </a:p>
          <a:p>
            <a:pPr marL="0" indent="0">
              <a:buNone/>
            </a:pPr>
            <a:r>
              <a:rPr lang="en-US" dirty="0" smtClean="0"/>
              <a:t>Ex.  I have 8 different beads to arrange on a necklace that has no clasp.  How many ways can I arrange them?</a:t>
            </a:r>
            <a:endParaRPr lang="en-US" dirty="0"/>
          </a:p>
        </p:txBody>
      </p:sp>
    </p:spTree>
    <p:extLst>
      <p:ext uri="{BB962C8B-B14F-4D97-AF65-F5344CB8AC3E}">
        <p14:creationId xmlns:p14="http://schemas.microsoft.com/office/powerpoint/2010/main" val="346199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a:t>
            </a:r>
            <a:endParaRPr lang="en-US" dirty="0"/>
          </a:p>
        </p:txBody>
      </p:sp>
      <p:sp>
        <p:nvSpPr>
          <p:cNvPr id="3" name="Content Placeholder 2"/>
          <p:cNvSpPr>
            <a:spLocks noGrp="1"/>
          </p:cNvSpPr>
          <p:nvPr>
            <p:ph idx="1"/>
          </p:nvPr>
        </p:nvSpPr>
        <p:spPr/>
        <p:txBody>
          <a:bodyPr/>
          <a:lstStyle/>
          <a:p>
            <a:r>
              <a:rPr lang="en-US" dirty="0" smtClean="0"/>
              <a:t>12 people are sitting around a table.  How many ways can they sit?</a:t>
            </a:r>
          </a:p>
          <a:p>
            <a:endParaRPr lang="en-US" dirty="0"/>
          </a:p>
          <a:p>
            <a:r>
              <a:rPr lang="en-US" dirty="0" smtClean="0"/>
              <a:t>Kennedy’s Grandma gave her 4 diamonds that are all different sizes.  How many ways can she arrange them on a bracelet with no clasp?</a:t>
            </a:r>
            <a:endParaRPr lang="en-US" dirty="0"/>
          </a:p>
        </p:txBody>
      </p:sp>
    </p:spTree>
    <p:extLst>
      <p:ext uri="{BB962C8B-B14F-4D97-AF65-F5344CB8AC3E}">
        <p14:creationId xmlns:p14="http://schemas.microsoft.com/office/powerpoint/2010/main" val="2860977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Reflected permutations</a:t>
            </a:r>
            <a:endParaRPr lang="en-US" dirty="0"/>
          </a:p>
        </p:txBody>
      </p:sp>
      <p:sp>
        <p:nvSpPr>
          <p:cNvPr id="3" name="Content Placeholder 2"/>
          <p:cNvSpPr>
            <a:spLocks noGrp="1"/>
          </p:cNvSpPr>
          <p:nvPr>
            <p:ph idx="1"/>
          </p:nvPr>
        </p:nvSpPr>
        <p:spPr/>
        <p:txBody>
          <a:bodyPr/>
          <a:lstStyle/>
          <a:p>
            <a:r>
              <a:rPr lang="en-US" dirty="0"/>
              <a:t>Kennedy’s Grandma gave her 4 diamonds that are all different sizes.  How many ways can she arrange them on a bracelet with a</a:t>
            </a:r>
            <a:r>
              <a:rPr lang="en-US" dirty="0" smtClean="0"/>
              <a:t> </a:t>
            </a:r>
            <a:r>
              <a:rPr lang="en-US" dirty="0"/>
              <a:t>clasp?</a:t>
            </a:r>
          </a:p>
          <a:p>
            <a:endParaRPr lang="en-US" dirty="0"/>
          </a:p>
        </p:txBody>
      </p:sp>
    </p:spTree>
    <p:extLst>
      <p:ext uri="{BB962C8B-B14F-4D97-AF65-F5344CB8AC3E}">
        <p14:creationId xmlns:p14="http://schemas.microsoft.com/office/powerpoint/2010/main" val="547942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1371600" y="841375"/>
            <a:ext cx="6477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fontAlgn="base" hangingPunct="1">
              <a:spcBef>
                <a:spcPct val="0"/>
              </a:spcBef>
              <a:spcAft>
                <a:spcPct val="0"/>
              </a:spcAft>
              <a:buClrTx/>
              <a:buSzTx/>
              <a:buFontTx/>
              <a:buNone/>
            </a:pPr>
            <a:r>
              <a:rPr lang="en-US" altLang="en-US" sz="4400" smtClean="0">
                <a:solidFill>
                  <a:srgbClr val="333399"/>
                </a:solidFill>
                <a:latin typeface="Comic Sans MS" pitchFamily="66" charset="0"/>
                <a:cs typeface="Arial" charset="0"/>
              </a:rPr>
              <a:t>Combinations</a:t>
            </a:r>
          </a:p>
        </p:txBody>
      </p:sp>
      <p:sp>
        <p:nvSpPr>
          <p:cNvPr id="3" name="TextBox 2"/>
          <p:cNvSpPr txBox="1">
            <a:spLocks noChangeArrowheads="1"/>
          </p:cNvSpPr>
          <p:nvPr/>
        </p:nvSpPr>
        <p:spPr bwMode="auto">
          <a:xfrm>
            <a:off x="1562100" y="1981200"/>
            <a:ext cx="6096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fontAlgn="base" hangingPunct="1">
              <a:spcBef>
                <a:spcPct val="0"/>
              </a:spcBef>
              <a:spcAft>
                <a:spcPct val="0"/>
              </a:spcAft>
              <a:buClrTx/>
              <a:buSzTx/>
              <a:buFontTx/>
              <a:buNone/>
            </a:pPr>
            <a:r>
              <a:rPr lang="en-US" altLang="en-US" sz="2800" dirty="0" smtClean="0">
                <a:solidFill>
                  <a:srgbClr val="000000"/>
                </a:solidFill>
                <a:latin typeface="Comic Sans MS" pitchFamily="66" charset="0"/>
                <a:cs typeface="Arial" charset="0"/>
              </a:rPr>
              <a:t>A </a:t>
            </a:r>
            <a:r>
              <a:rPr lang="en-US" altLang="en-US" sz="2800" b="1" dirty="0" smtClean="0">
                <a:solidFill>
                  <a:srgbClr val="FF0000"/>
                </a:solidFill>
                <a:latin typeface="Comic Sans MS" pitchFamily="66" charset="0"/>
                <a:cs typeface="Arial" charset="0"/>
              </a:rPr>
              <a:t>Combination</a:t>
            </a:r>
            <a:r>
              <a:rPr lang="en-US" altLang="en-US" sz="2800" dirty="0" smtClean="0">
                <a:solidFill>
                  <a:srgbClr val="000000"/>
                </a:solidFill>
                <a:latin typeface="Comic Sans MS" pitchFamily="66" charset="0"/>
                <a:cs typeface="Arial" charset="0"/>
              </a:rPr>
              <a:t> is an arrangement  of items in which order does not matter.  </a:t>
            </a:r>
          </a:p>
        </p:txBody>
      </p:sp>
      <p:sp>
        <p:nvSpPr>
          <p:cNvPr id="5" name="TextBox 4"/>
          <p:cNvSpPr txBox="1">
            <a:spLocks noChangeArrowheads="1"/>
          </p:cNvSpPr>
          <p:nvPr/>
        </p:nvSpPr>
        <p:spPr bwMode="auto">
          <a:xfrm>
            <a:off x="995363" y="3376613"/>
            <a:ext cx="7305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fontAlgn="base" hangingPunct="1">
              <a:spcBef>
                <a:spcPct val="0"/>
              </a:spcBef>
              <a:spcAft>
                <a:spcPct val="0"/>
              </a:spcAft>
              <a:buClrTx/>
              <a:buSzTx/>
              <a:buFontTx/>
              <a:buNone/>
            </a:pPr>
            <a:r>
              <a:rPr lang="en-US" altLang="en-US" sz="4000" smtClean="0">
                <a:solidFill>
                  <a:srgbClr val="FF0000"/>
                </a:solidFill>
                <a:latin typeface="Comic Sans MS" pitchFamily="66" charset="0"/>
                <a:cs typeface="Arial" charset="0"/>
              </a:rPr>
              <a:t>ORDER DOES NOT MATTER!</a:t>
            </a:r>
          </a:p>
        </p:txBody>
      </p:sp>
      <p:sp>
        <p:nvSpPr>
          <p:cNvPr id="6" name="TextBox 5"/>
          <p:cNvSpPr txBox="1">
            <a:spLocks noChangeArrowheads="1"/>
          </p:cNvSpPr>
          <p:nvPr/>
        </p:nvSpPr>
        <p:spPr bwMode="auto">
          <a:xfrm>
            <a:off x="952500" y="4117975"/>
            <a:ext cx="731520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fontAlgn="base" hangingPunct="1">
              <a:spcBef>
                <a:spcPct val="0"/>
              </a:spcBef>
              <a:spcAft>
                <a:spcPct val="0"/>
              </a:spcAft>
              <a:buClrTx/>
              <a:buSzTx/>
              <a:buFontTx/>
              <a:buNone/>
            </a:pPr>
            <a:r>
              <a:rPr lang="en-US" altLang="en-US" sz="2800" smtClean="0">
                <a:solidFill>
                  <a:srgbClr val="000000"/>
                </a:solidFill>
                <a:cs typeface="Arial" charset="0"/>
              </a:rPr>
              <a:t>Since the order does not matter in combinations, there are fewer combinations than permutations.  The combinations  are a "subset" of the permutations.</a:t>
            </a:r>
            <a:endParaRPr lang="en-US" altLang="en-US" sz="2800" smtClean="0">
              <a:solidFill>
                <a:srgbClr val="000000"/>
              </a:solidFill>
              <a:latin typeface="Comic Sans MS" pitchFamily="66" charset="0"/>
              <a:cs typeface="Arial" charset="0"/>
            </a:endParaRPr>
          </a:p>
        </p:txBody>
      </p:sp>
    </p:spTree>
    <p:extLst>
      <p:ext uri="{BB962C8B-B14F-4D97-AF65-F5344CB8AC3E}">
        <p14:creationId xmlns:p14="http://schemas.microsoft.com/office/powerpoint/2010/main" val="4230881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371600" y="841375"/>
            <a:ext cx="6477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a:t>
            </a:r>
          </a:p>
        </p:txBody>
      </p:sp>
      <p:sp>
        <p:nvSpPr>
          <p:cNvPr id="18435" name="TextBox 5"/>
          <p:cNvSpPr txBox="1">
            <a:spLocks noChangeArrowheads="1"/>
          </p:cNvSpPr>
          <p:nvPr/>
        </p:nvSpPr>
        <p:spPr bwMode="auto">
          <a:xfrm>
            <a:off x="1160463" y="2209800"/>
            <a:ext cx="6899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To find the number of Combinations of n items chosen r at a time, you can use the formula</a:t>
            </a:r>
          </a:p>
        </p:txBody>
      </p:sp>
      <p:graphicFrame>
        <p:nvGraphicFramePr>
          <p:cNvPr id="4" name="Object 3"/>
          <p:cNvGraphicFramePr>
            <a:graphicFrameLocks noChangeAspect="1"/>
          </p:cNvGraphicFramePr>
          <p:nvPr/>
        </p:nvGraphicFramePr>
        <p:xfrm>
          <a:off x="931863" y="3529013"/>
          <a:ext cx="7358062" cy="1420812"/>
        </p:xfrm>
        <a:graphic>
          <a:graphicData uri="http://schemas.openxmlformats.org/presentationml/2006/ole">
            <mc:AlternateContent xmlns:mc="http://schemas.openxmlformats.org/markup-compatibility/2006">
              <mc:Choice xmlns:v="urn:schemas-microsoft-com:vml" Requires="v">
                <p:oleObj spid="_x0000_s5142" name="Equation" r:id="rId4" imgW="2171700" imgH="419100" progId="Equation.3">
                  <p:embed/>
                </p:oleObj>
              </mc:Choice>
              <mc:Fallback>
                <p:oleObj name="Equation" r:id="rId4" imgW="21717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1863" y="3529013"/>
                        <a:ext cx="7358062"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7"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5143" name="Equation" r:id="rId6" imgW="101468" imgH="177569" progId="Equation.3">
                  <p:embed/>
                </p:oleObj>
              </mc:Choice>
              <mc:Fallback>
                <p:oleObj name="Equation" r:id="rId6" imgW="101468" imgH="17756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95377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371600" y="841375"/>
            <a:ext cx="6477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Permutations</a:t>
            </a:r>
          </a:p>
        </p:txBody>
      </p:sp>
      <p:sp>
        <p:nvSpPr>
          <p:cNvPr id="8195" name="TextBox 2"/>
          <p:cNvSpPr txBox="1">
            <a:spLocks noChangeArrowheads="1"/>
          </p:cNvSpPr>
          <p:nvPr/>
        </p:nvSpPr>
        <p:spPr bwMode="auto">
          <a:xfrm>
            <a:off x="1562100" y="2198688"/>
            <a:ext cx="6096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A </a:t>
            </a:r>
            <a:r>
              <a:rPr lang="en-US" altLang="en-US" sz="2800" b="1">
                <a:solidFill>
                  <a:srgbClr val="FF0000"/>
                </a:solidFill>
                <a:latin typeface="Comic Sans MS" pitchFamily="66" charset="0"/>
              </a:rPr>
              <a:t>Permutation</a:t>
            </a:r>
            <a:r>
              <a:rPr lang="en-US" altLang="en-US" sz="2800">
                <a:latin typeface="Comic Sans MS" pitchFamily="66" charset="0"/>
              </a:rPr>
              <a:t> is an arrangement of items in a particular order. </a:t>
            </a:r>
          </a:p>
        </p:txBody>
      </p:sp>
      <p:sp>
        <p:nvSpPr>
          <p:cNvPr id="5" name="TextBox 4"/>
          <p:cNvSpPr txBox="1">
            <a:spLocks noChangeArrowheads="1"/>
          </p:cNvSpPr>
          <p:nvPr/>
        </p:nvSpPr>
        <p:spPr bwMode="auto">
          <a:xfrm>
            <a:off x="1627188" y="3455988"/>
            <a:ext cx="6256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a:latin typeface="Comic Sans MS" pitchFamily="66" charset="0"/>
              </a:rPr>
              <a:t>Notice, </a:t>
            </a:r>
            <a:r>
              <a:rPr lang="en-US" altLang="en-US" sz="4000">
                <a:solidFill>
                  <a:srgbClr val="FF0000"/>
                </a:solidFill>
                <a:latin typeface="Comic Sans MS" pitchFamily="66" charset="0"/>
              </a:rPr>
              <a:t>ORDER MATTERS</a:t>
            </a:r>
            <a:r>
              <a:rPr lang="en-US" altLang="en-US" sz="4000">
                <a:latin typeface="Comic Sans MS" pitchFamily="66" charset="0"/>
              </a:rPr>
              <a:t>!</a:t>
            </a:r>
          </a:p>
        </p:txBody>
      </p:sp>
      <p:sp>
        <p:nvSpPr>
          <p:cNvPr id="6" name="TextBox 5"/>
          <p:cNvSpPr txBox="1">
            <a:spLocks noChangeArrowheads="1"/>
          </p:cNvSpPr>
          <p:nvPr/>
        </p:nvSpPr>
        <p:spPr bwMode="auto">
          <a:xfrm>
            <a:off x="1357313" y="4419600"/>
            <a:ext cx="6899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To find the number of Permutations of n items, we can use the Fundamental Counting Principle or factorial notation.</a:t>
            </a:r>
          </a:p>
        </p:txBody>
      </p:sp>
    </p:spTree>
    <p:extLst>
      <p:ext uri="{BB962C8B-B14F-4D97-AF65-F5344CB8AC3E}">
        <p14:creationId xmlns:p14="http://schemas.microsoft.com/office/powerpoint/2010/main" val="2411021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1371600" y="841375"/>
            <a:ext cx="6477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a:t>
            </a:r>
          </a:p>
        </p:txBody>
      </p:sp>
      <p:sp>
        <p:nvSpPr>
          <p:cNvPr id="19459" name="TextBox 5"/>
          <p:cNvSpPr txBox="1">
            <a:spLocks noChangeArrowheads="1"/>
          </p:cNvSpPr>
          <p:nvPr/>
        </p:nvSpPr>
        <p:spPr bwMode="auto">
          <a:xfrm>
            <a:off x="1160463" y="1905000"/>
            <a:ext cx="6899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To find the number of Combinations of n items chosen r at a time, you can use the formula</a:t>
            </a:r>
          </a:p>
        </p:txBody>
      </p:sp>
      <p:graphicFrame>
        <p:nvGraphicFramePr>
          <p:cNvPr id="19460" name="Object 3"/>
          <p:cNvGraphicFramePr>
            <a:graphicFrameLocks noChangeAspect="1"/>
          </p:cNvGraphicFramePr>
          <p:nvPr/>
        </p:nvGraphicFramePr>
        <p:xfrm>
          <a:off x="1493838" y="2895600"/>
          <a:ext cx="6232525" cy="1203325"/>
        </p:xfrm>
        <a:graphic>
          <a:graphicData uri="http://schemas.openxmlformats.org/presentationml/2006/ole">
            <mc:AlternateContent xmlns:mc="http://schemas.openxmlformats.org/markup-compatibility/2006">
              <mc:Choice xmlns:v="urn:schemas-microsoft-com:vml" Requires="v">
                <p:oleObj spid="_x0000_s6176" name="Equation" r:id="rId4" imgW="2171700" imgH="419100" progId="Equation.3">
                  <p:embed/>
                </p:oleObj>
              </mc:Choice>
              <mc:Fallback>
                <p:oleObj name="Equation" r:id="rId4" imgW="21717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838" y="2895600"/>
                        <a:ext cx="6232525"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1"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6177" name="Equation" r:id="rId6" imgW="101468" imgH="177569" progId="Equation.3">
                  <p:embed/>
                </p:oleObj>
              </mc:Choice>
              <mc:Fallback>
                <p:oleObj name="Equation" r:id="rId6" imgW="101468" imgH="17756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nvGraphicFramePr>
        <p:xfrm>
          <a:off x="1600200" y="4191000"/>
          <a:ext cx="5557838" cy="2395538"/>
        </p:xfrm>
        <a:graphic>
          <a:graphicData uri="http://schemas.openxmlformats.org/presentationml/2006/ole">
            <mc:AlternateContent xmlns:mc="http://schemas.openxmlformats.org/markup-compatibility/2006">
              <mc:Choice xmlns:v="urn:schemas-microsoft-com:vml" Requires="v">
                <p:oleObj spid="_x0000_s6178" name="Equation" r:id="rId8" imgW="1943100" imgH="838200" progId="Equation.3">
                  <p:embed/>
                </p:oleObj>
              </mc:Choice>
              <mc:Fallback>
                <p:oleObj name="Equation" r:id="rId8" imgW="1943100" imgH="838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4191000"/>
                        <a:ext cx="5557838"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6999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1371600" y="304800"/>
            <a:ext cx="6477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 on the Calculator</a:t>
            </a:r>
          </a:p>
        </p:txBody>
      </p:sp>
      <p:sp>
        <p:nvSpPr>
          <p:cNvPr id="3" name="TextBox 2"/>
          <p:cNvSpPr txBox="1">
            <a:spLocks noChangeArrowheads="1"/>
          </p:cNvSpPr>
          <p:nvPr/>
        </p:nvSpPr>
        <p:spPr bwMode="auto">
          <a:xfrm>
            <a:off x="533400" y="1981200"/>
            <a:ext cx="82296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You can use your calculator to find combinations</a:t>
            </a:r>
          </a:p>
          <a:p>
            <a:pPr eaLnBrk="1" hangingPunct="1">
              <a:spcBef>
                <a:spcPct val="0"/>
              </a:spcBef>
              <a:buClrTx/>
              <a:buSzTx/>
              <a:buFont typeface="Arial" charset="0"/>
              <a:buChar char="•"/>
            </a:pPr>
            <a:r>
              <a:rPr lang="en-US" altLang="en-US" sz="2800">
                <a:latin typeface="Comic Sans MS" pitchFamily="66" charset="0"/>
              </a:rPr>
              <a:t> To find the number of combinations of 10 items taken 6 at a time (</a:t>
            </a:r>
            <a:r>
              <a:rPr lang="en-US" altLang="en-US" sz="2800" baseline="-25000">
                <a:latin typeface="Comic Sans MS" pitchFamily="66" charset="0"/>
              </a:rPr>
              <a:t>10</a:t>
            </a:r>
            <a:r>
              <a:rPr lang="en-US" altLang="en-US" sz="2800">
                <a:latin typeface="Comic Sans MS" pitchFamily="66" charset="0"/>
              </a:rPr>
              <a:t>C</a:t>
            </a:r>
            <a:r>
              <a:rPr lang="en-US" altLang="en-US" sz="2800" baseline="-25000">
                <a:latin typeface="Comic Sans MS" pitchFamily="66" charset="0"/>
              </a:rPr>
              <a:t>6</a:t>
            </a:r>
            <a:r>
              <a:rPr lang="en-US" altLang="en-US" sz="2800">
                <a:latin typeface="Comic Sans MS" pitchFamily="66" charset="0"/>
              </a:rPr>
              <a:t>): </a:t>
            </a:r>
          </a:p>
          <a:p>
            <a:pPr eaLnBrk="1" hangingPunct="1">
              <a:spcBef>
                <a:spcPct val="0"/>
              </a:spcBef>
              <a:buClrTx/>
              <a:buSzTx/>
              <a:buFont typeface="Arial" charset="0"/>
              <a:buChar char="•"/>
            </a:pPr>
            <a:r>
              <a:rPr lang="en-US" altLang="en-US" sz="2800">
                <a:latin typeface="Comic Sans MS" pitchFamily="66" charset="0"/>
              </a:rPr>
              <a:t> Type the total number of items</a:t>
            </a:r>
          </a:p>
          <a:p>
            <a:pPr eaLnBrk="1" hangingPunct="1">
              <a:spcBef>
                <a:spcPct val="0"/>
              </a:spcBef>
              <a:buClrTx/>
              <a:buSzTx/>
              <a:buFont typeface="Arial" charset="0"/>
              <a:buChar char="•"/>
            </a:pPr>
            <a:r>
              <a:rPr lang="en-US" altLang="en-US" sz="2800">
                <a:latin typeface="Comic Sans MS" pitchFamily="66" charset="0"/>
              </a:rPr>
              <a:t> Go to the MATH menu and arrow over to PRB</a:t>
            </a:r>
          </a:p>
          <a:p>
            <a:pPr eaLnBrk="1" hangingPunct="1">
              <a:spcBef>
                <a:spcPct val="0"/>
              </a:spcBef>
              <a:buClrTx/>
              <a:buSzTx/>
              <a:buFont typeface="Arial" charset="0"/>
              <a:buChar char="•"/>
            </a:pPr>
            <a:r>
              <a:rPr lang="en-US" altLang="en-US" sz="2800">
                <a:latin typeface="Comic Sans MS" pitchFamily="66" charset="0"/>
              </a:rPr>
              <a:t> Choose option 3: nCr</a:t>
            </a:r>
          </a:p>
          <a:p>
            <a:pPr eaLnBrk="1" hangingPunct="1">
              <a:spcBef>
                <a:spcPct val="0"/>
              </a:spcBef>
              <a:buClrTx/>
              <a:buSzTx/>
              <a:buFont typeface="Arial" charset="0"/>
              <a:buChar char="•"/>
            </a:pPr>
            <a:r>
              <a:rPr lang="en-US" altLang="en-US" sz="2800">
                <a:latin typeface="Comic Sans MS" pitchFamily="66" charset="0"/>
              </a:rPr>
              <a:t> Type the number of items you want to order</a:t>
            </a:r>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52578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2578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2578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2578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728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4034"/>
                                        </p:tgtEl>
                                        <p:attrNameLst>
                                          <p:attrName>style.visibility</p:attrName>
                                        </p:attrNameLst>
                                      </p:cBhvr>
                                      <p:to>
                                        <p:strVal val="visible"/>
                                      </p:to>
                                    </p:set>
                                    <p:anim calcmode="lin" valueType="num">
                                      <p:cBhvr additive="base">
                                        <p:cTn id="37" dur="500" fill="hold"/>
                                        <p:tgtEl>
                                          <p:spTgt spid="44034"/>
                                        </p:tgtEl>
                                        <p:attrNameLst>
                                          <p:attrName>ppt_x</p:attrName>
                                        </p:attrNameLst>
                                      </p:cBhvr>
                                      <p:tavLst>
                                        <p:tav tm="0">
                                          <p:val>
                                            <p:strVal val="#ppt_x"/>
                                          </p:val>
                                        </p:tav>
                                        <p:tav tm="100000">
                                          <p:val>
                                            <p:strVal val="#ppt_x"/>
                                          </p:val>
                                        </p:tav>
                                      </p:tavLst>
                                    </p:anim>
                                    <p:anim calcmode="lin" valueType="num">
                                      <p:cBhvr additive="base">
                                        <p:cTn id="38" dur="500" fill="hold"/>
                                        <p:tgtEl>
                                          <p:spTgt spid="4403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4035"/>
                                        </p:tgtEl>
                                        <p:attrNameLst>
                                          <p:attrName>style.visibility</p:attrName>
                                        </p:attrNameLst>
                                      </p:cBhvr>
                                      <p:to>
                                        <p:strVal val="visible"/>
                                      </p:to>
                                    </p:set>
                                    <p:anim calcmode="lin" valueType="num">
                                      <p:cBhvr additive="base">
                                        <p:cTn id="49" dur="500" fill="hold"/>
                                        <p:tgtEl>
                                          <p:spTgt spid="44035"/>
                                        </p:tgtEl>
                                        <p:attrNameLst>
                                          <p:attrName>ppt_x</p:attrName>
                                        </p:attrNameLst>
                                      </p:cBhvr>
                                      <p:tavLst>
                                        <p:tav tm="0">
                                          <p:val>
                                            <p:strVal val="#ppt_x"/>
                                          </p:val>
                                        </p:tav>
                                        <p:tav tm="100000">
                                          <p:val>
                                            <p:strVal val="#ppt_x"/>
                                          </p:val>
                                        </p:tav>
                                      </p:tavLst>
                                    </p:anim>
                                    <p:anim calcmode="lin" valueType="num">
                                      <p:cBhvr additive="base">
                                        <p:cTn id="50" dur="500" fill="hold"/>
                                        <p:tgtEl>
                                          <p:spTgt spid="4403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4036"/>
                                        </p:tgtEl>
                                        <p:attrNameLst>
                                          <p:attrName>style.visibility</p:attrName>
                                        </p:attrNameLst>
                                      </p:cBhvr>
                                      <p:to>
                                        <p:strVal val="visible"/>
                                      </p:to>
                                    </p:set>
                                    <p:anim calcmode="lin" valueType="num">
                                      <p:cBhvr additive="base">
                                        <p:cTn id="55" dur="500" fill="hold"/>
                                        <p:tgtEl>
                                          <p:spTgt spid="44036"/>
                                        </p:tgtEl>
                                        <p:attrNameLst>
                                          <p:attrName>ppt_x</p:attrName>
                                        </p:attrNameLst>
                                      </p:cBhvr>
                                      <p:tavLst>
                                        <p:tav tm="0">
                                          <p:val>
                                            <p:strVal val="#ppt_x"/>
                                          </p:val>
                                        </p:tav>
                                        <p:tav tm="100000">
                                          <p:val>
                                            <p:strVal val="#ppt_x"/>
                                          </p:val>
                                        </p:tav>
                                      </p:tavLst>
                                    </p:anim>
                                    <p:anim calcmode="lin" valueType="num">
                                      <p:cBhvr additive="base">
                                        <p:cTn id="56"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a:t>
            </a:r>
          </a:p>
        </p:txBody>
      </p:sp>
      <p:sp>
        <p:nvSpPr>
          <p:cNvPr id="20483" name="TextBox 5"/>
          <p:cNvSpPr txBox="1">
            <a:spLocks noChangeArrowheads="1"/>
          </p:cNvSpPr>
          <p:nvPr/>
        </p:nvSpPr>
        <p:spPr bwMode="auto">
          <a:xfrm>
            <a:off x="1227138" y="2743200"/>
            <a:ext cx="709295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a:latin typeface="Comic Sans MS" pitchFamily="66" charset="0"/>
              </a:rPr>
              <a:t>To play a particular card game, each player is dealt five cards from a standard deck of 52 cards. How many different hands are possible?</a:t>
            </a:r>
          </a:p>
        </p:txBody>
      </p:sp>
      <p:graphicFrame>
        <p:nvGraphicFramePr>
          <p:cNvPr id="20484"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7180"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5" name="Rectangle 7"/>
          <p:cNvSpPr>
            <a:spLocks noChangeArrowheads="1"/>
          </p:cNvSpPr>
          <p:nvPr/>
        </p:nvSpPr>
        <p:spPr bwMode="auto">
          <a:xfrm>
            <a:off x="296863" y="2006600"/>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FF0000"/>
                </a:solidFill>
                <a:latin typeface="Comic Sans MS" pitchFamily="66" charset="0"/>
              </a:rPr>
              <a:t> Practice:</a:t>
            </a:r>
          </a:p>
        </p:txBody>
      </p:sp>
      <p:grpSp>
        <p:nvGrpSpPr>
          <p:cNvPr id="2" name="AnswerNow"/>
          <p:cNvGrpSpPr>
            <a:grpSpLocks/>
          </p:cNvGrpSpPr>
          <p:nvPr/>
        </p:nvGrpSpPr>
        <p:grpSpPr bwMode="auto">
          <a:xfrm>
            <a:off x="6097588" y="5167313"/>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p>
          </p:txBody>
        </p:sp>
        <p:sp>
          <p:nvSpPr>
            <p:cNvPr id="20490" name="ANText"/>
            <p:cNvSpPr txBox="1">
              <a:spLocks noChangeArrowheads="1"/>
            </p:cNvSpPr>
            <p:nvPr/>
          </p:nvSpPr>
          <p:spPr bwMode="auto">
            <a:xfrm>
              <a:off x="2180" y="3960"/>
              <a:ext cx="140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2400" b="1">
                  <a:solidFill>
                    <a:srgbClr val="FFFFFF"/>
                  </a:solidFill>
                  <a:latin typeface="Times" pitchFamily="18" charset="0"/>
                </a:rPr>
                <a:t>Answer Now</a:t>
              </a:r>
            </a:p>
          </p:txBody>
        </p:sp>
      </p:grpSp>
    </p:spTree>
    <p:extLst>
      <p:ext uri="{BB962C8B-B14F-4D97-AF65-F5344CB8AC3E}">
        <p14:creationId xmlns:p14="http://schemas.microsoft.com/office/powerpoint/2010/main" val="2472953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a:t>
            </a:r>
          </a:p>
        </p:txBody>
      </p:sp>
      <p:sp>
        <p:nvSpPr>
          <p:cNvPr id="21507" name="TextBox 5"/>
          <p:cNvSpPr txBox="1">
            <a:spLocks noChangeArrowheads="1"/>
          </p:cNvSpPr>
          <p:nvPr/>
        </p:nvSpPr>
        <p:spPr bwMode="auto">
          <a:xfrm>
            <a:off x="1905000" y="1806575"/>
            <a:ext cx="709295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a:latin typeface="Comic Sans MS" pitchFamily="66" charset="0"/>
              </a:rPr>
              <a:t>To play a particular card game, each player is dealt five cards from a standard deck of 52 cards. How many different hands are possible?</a:t>
            </a:r>
          </a:p>
        </p:txBody>
      </p:sp>
      <p:graphicFrame>
        <p:nvGraphicFramePr>
          <p:cNvPr id="21508"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8214"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9" name="Rectangle 7"/>
          <p:cNvSpPr>
            <a:spLocks noChangeArrowheads="1"/>
          </p:cNvSpPr>
          <p:nvPr/>
        </p:nvSpPr>
        <p:spPr bwMode="auto">
          <a:xfrm>
            <a:off x="0" y="2027238"/>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FF0000"/>
                </a:solidFill>
                <a:latin typeface="Comic Sans MS" pitchFamily="66" charset="0"/>
              </a:rPr>
              <a:t> Practice:</a:t>
            </a:r>
          </a:p>
        </p:txBody>
      </p:sp>
      <p:graphicFrame>
        <p:nvGraphicFramePr>
          <p:cNvPr id="3" name="Object 2"/>
          <p:cNvGraphicFramePr>
            <a:graphicFrameLocks noChangeAspect="1"/>
          </p:cNvGraphicFramePr>
          <p:nvPr/>
        </p:nvGraphicFramePr>
        <p:xfrm>
          <a:off x="1939925" y="3868738"/>
          <a:ext cx="5889625" cy="2425700"/>
        </p:xfrm>
        <a:graphic>
          <a:graphicData uri="http://schemas.openxmlformats.org/presentationml/2006/ole">
            <mc:AlternateContent xmlns:mc="http://schemas.openxmlformats.org/markup-compatibility/2006">
              <mc:Choice xmlns:v="urn:schemas-microsoft-com:vml" Requires="v">
                <p:oleObj spid="_x0000_s8215" name="Equation" r:id="rId6" imgW="2032000" imgH="838200" progId="Equation.3">
                  <p:embed/>
                </p:oleObj>
              </mc:Choice>
              <mc:Fallback>
                <p:oleObj name="Equation" r:id="rId6" imgW="2032000" imgH="838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9925" y="3868738"/>
                        <a:ext cx="5889625"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8857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a:t>
            </a:r>
          </a:p>
        </p:txBody>
      </p:sp>
      <p:sp>
        <p:nvSpPr>
          <p:cNvPr id="23555" name="TextBox 5"/>
          <p:cNvSpPr txBox="1">
            <a:spLocks noChangeArrowheads="1"/>
          </p:cNvSpPr>
          <p:nvPr/>
        </p:nvSpPr>
        <p:spPr bwMode="auto">
          <a:xfrm>
            <a:off x="1227138" y="2743200"/>
            <a:ext cx="709295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a:latin typeface="Comic Sans MS" pitchFamily="66" charset="0"/>
              </a:rPr>
              <a:t>A student must answer 3 out of 5 essay questions on a test. In how many different ways can the student select the questions?</a:t>
            </a:r>
          </a:p>
        </p:txBody>
      </p:sp>
      <p:graphicFrame>
        <p:nvGraphicFramePr>
          <p:cNvPr id="23556"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9228"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7" name="Rectangle 7"/>
          <p:cNvSpPr>
            <a:spLocks noChangeArrowheads="1"/>
          </p:cNvSpPr>
          <p:nvPr/>
        </p:nvSpPr>
        <p:spPr bwMode="auto">
          <a:xfrm>
            <a:off x="296863" y="2006600"/>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FF0000"/>
                </a:solidFill>
                <a:latin typeface="Comic Sans MS" pitchFamily="66" charset="0"/>
              </a:rPr>
              <a:t> Practice:</a:t>
            </a:r>
          </a:p>
        </p:txBody>
      </p:sp>
      <p:grpSp>
        <p:nvGrpSpPr>
          <p:cNvPr id="2" name="AnswerNow"/>
          <p:cNvGrpSpPr>
            <a:grpSpLocks/>
          </p:cNvGrpSpPr>
          <p:nvPr/>
        </p:nvGrpSpPr>
        <p:grpSpPr bwMode="auto">
          <a:xfrm>
            <a:off x="6097588" y="5167313"/>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p>
          </p:txBody>
        </p:sp>
        <p:sp>
          <p:nvSpPr>
            <p:cNvPr id="23562" name="ANText"/>
            <p:cNvSpPr txBox="1">
              <a:spLocks noChangeArrowheads="1"/>
            </p:cNvSpPr>
            <p:nvPr/>
          </p:nvSpPr>
          <p:spPr bwMode="auto">
            <a:xfrm>
              <a:off x="2180" y="3960"/>
              <a:ext cx="140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2400" b="1">
                  <a:solidFill>
                    <a:srgbClr val="FFFFFF"/>
                  </a:solidFill>
                  <a:latin typeface="Times" pitchFamily="18" charset="0"/>
                </a:rPr>
                <a:t>Answer Now</a:t>
              </a:r>
            </a:p>
          </p:txBody>
        </p:sp>
      </p:grpSp>
    </p:spTree>
    <p:extLst>
      <p:ext uri="{BB962C8B-B14F-4D97-AF65-F5344CB8AC3E}">
        <p14:creationId xmlns:p14="http://schemas.microsoft.com/office/powerpoint/2010/main" val="1922543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Combinations</a:t>
            </a:r>
          </a:p>
        </p:txBody>
      </p:sp>
      <p:sp>
        <p:nvSpPr>
          <p:cNvPr id="25603" name="TextBox 5"/>
          <p:cNvSpPr txBox="1">
            <a:spLocks noChangeArrowheads="1"/>
          </p:cNvSpPr>
          <p:nvPr/>
        </p:nvSpPr>
        <p:spPr bwMode="auto">
          <a:xfrm>
            <a:off x="1246188" y="2530475"/>
            <a:ext cx="709295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a:latin typeface="Comic Sans MS" pitchFamily="66" charset="0"/>
              </a:rPr>
              <a:t>A basketball team consists of two centers, five forwards, and four guards. In how many ways can the coach select a starting line up of one center, two forwards, and two guards?</a:t>
            </a:r>
          </a:p>
        </p:txBody>
      </p:sp>
      <p:graphicFrame>
        <p:nvGraphicFramePr>
          <p:cNvPr id="25604"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0252"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5" name="Rectangle 7"/>
          <p:cNvSpPr>
            <a:spLocks noChangeArrowheads="1"/>
          </p:cNvSpPr>
          <p:nvPr/>
        </p:nvSpPr>
        <p:spPr bwMode="auto">
          <a:xfrm>
            <a:off x="296863" y="2006600"/>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FF0000"/>
                </a:solidFill>
                <a:latin typeface="Comic Sans MS" pitchFamily="66" charset="0"/>
              </a:rPr>
              <a:t> Practice:</a:t>
            </a:r>
          </a:p>
        </p:txBody>
      </p:sp>
      <p:grpSp>
        <p:nvGrpSpPr>
          <p:cNvPr id="2" name="AnswerNow"/>
          <p:cNvGrpSpPr>
            <a:grpSpLocks/>
          </p:cNvGrpSpPr>
          <p:nvPr/>
        </p:nvGrpSpPr>
        <p:grpSpPr bwMode="auto">
          <a:xfrm>
            <a:off x="4986338" y="5665788"/>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p>
          </p:txBody>
        </p:sp>
        <p:sp>
          <p:nvSpPr>
            <p:cNvPr id="25610" name="ANText"/>
            <p:cNvSpPr txBox="1">
              <a:spLocks noChangeArrowheads="1"/>
            </p:cNvSpPr>
            <p:nvPr/>
          </p:nvSpPr>
          <p:spPr bwMode="auto">
            <a:xfrm>
              <a:off x="2180" y="3960"/>
              <a:ext cx="140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2400" b="1">
                  <a:solidFill>
                    <a:srgbClr val="FFFFFF"/>
                  </a:solidFill>
                  <a:latin typeface="Times" pitchFamily="18" charset="0"/>
                </a:rPr>
                <a:t>Answer Now</a:t>
              </a:r>
            </a:p>
          </p:txBody>
        </p:sp>
      </p:grpSp>
    </p:spTree>
    <p:extLst>
      <p:ext uri="{BB962C8B-B14F-4D97-AF65-F5344CB8AC3E}">
        <p14:creationId xmlns:p14="http://schemas.microsoft.com/office/powerpoint/2010/main" val="14884164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eaLnBrk="1" hangingPunct="1"/>
            <a:r>
              <a:rPr lang="en-US" altLang="en-US" smtClean="0"/>
              <a:t>Probability with Permutations and Combinations</a:t>
            </a:r>
          </a:p>
        </p:txBody>
      </p:sp>
      <p:sp>
        <p:nvSpPr>
          <p:cNvPr id="27651" name="Content Placeholder 2"/>
          <p:cNvSpPr>
            <a:spLocks noGrp="1"/>
          </p:cNvSpPr>
          <p:nvPr>
            <p:ph idx="1"/>
          </p:nvPr>
        </p:nvSpPr>
        <p:spPr>
          <a:xfrm>
            <a:off x="838200" y="2017713"/>
            <a:ext cx="8116888" cy="4114800"/>
          </a:xfrm>
        </p:spPr>
        <p:txBody>
          <a:bodyPr/>
          <a:lstStyle/>
          <a:p>
            <a:pPr eaLnBrk="1" hangingPunct="1">
              <a:buFont typeface="Wingdings" pitchFamily="2" charset="2"/>
              <a:buNone/>
            </a:pPr>
            <a:r>
              <a:rPr lang="en-US" altLang="en-US" smtClean="0"/>
              <a:t>	The 25-member senior class council is selecting members for the prom committee. Stephen, Marcus and Sabrina want would like to be on this committee. If the members are selected at random, what is the probability that all three are selected for this committee?</a:t>
            </a:r>
          </a:p>
        </p:txBody>
      </p:sp>
    </p:spTree>
    <p:extLst>
      <p:ext uri="{BB962C8B-B14F-4D97-AF65-F5344CB8AC3E}">
        <p14:creationId xmlns:p14="http://schemas.microsoft.com/office/powerpoint/2010/main" val="3892724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srcRect/>
          <a:stretch>
            <a:fillRect/>
          </a:stretch>
        </p:blipFill>
        <p:spPr bwMode="auto">
          <a:xfrm>
            <a:off x="0" y="0"/>
            <a:ext cx="1922318" cy="381000"/>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0" y="1219200"/>
            <a:ext cx="91440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srcRect/>
          <a:stretch>
            <a:fillRect/>
          </a:stretch>
        </p:blipFill>
        <p:spPr bwMode="auto">
          <a:xfrm>
            <a:off x="7221682" y="0"/>
            <a:ext cx="1922318" cy="381000"/>
          </a:xfrm>
          <a:prstGeom prst="rect">
            <a:avLst/>
          </a:prstGeom>
          <a:noFill/>
          <a:ln w="9525">
            <a:noFill/>
            <a:miter lim="800000"/>
            <a:headEnd/>
            <a:tailEnd/>
          </a:ln>
        </p:spPr>
      </p:pic>
      <p:pic>
        <p:nvPicPr>
          <p:cNvPr id="4" name="Picture 5"/>
          <p:cNvPicPr>
            <a:picLocks noChangeAspect="1" noChangeArrowheads="1"/>
          </p:cNvPicPr>
          <p:nvPr/>
        </p:nvPicPr>
        <p:blipFill>
          <a:blip r:embed="rId4" cstate="print"/>
          <a:srcRect/>
          <a:stretch>
            <a:fillRect/>
          </a:stretch>
        </p:blipFill>
        <p:spPr bwMode="auto">
          <a:xfrm>
            <a:off x="0" y="0"/>
            <a:ext cx="2010103" cy="381000"/>
          </a:xfrm>
          <a:prstGeom prst="rect">
            <a:avLst/>
          </a:prstGeom>
          <a:noFill/>
          <a:ln w="9525">
            <a:noFill/>
            <a:miter lim="800000"/>
            <a:headEnd/>
            <a:tailEnd/>
          </a:ln>
        </p:spPr>
      </p:pic>
      <p:pic>
        <p:nvPicPr>
          <p:cNvPr id="10242" name="Picture 2"/>
          <p:cNvPicPr>
            <a:picLocks noChangeAspect="1" noChangeArrowheads="1"/>
          </p:cNvPicPr>
          <p:nvPr/>
        </p:nvPicPr>
        <p:blipFill>
          <a:blip r:embed="rId5" cstate="print"/>
          <a:srcRect/>
          <a:stretch>
            <a:fillRect/>
          </a:stretch>
        </p:blipFill>
        <p:spPr bwMode="auto">
          <a:xfrm>
            <a:off x="2362200" y="685800"/>
            <a:ext cx="4800597" cy="762000"/>
          </a:xfrm>
          <a:prstGeom prst="rect">
            <a:avLst/>
          </a:prstGeom>
          <a:noFill/>
          <a:ln w="9525">
            <a:noFill/>
            <a:miter lim="800000"/>
            <a:headEnd/>
            <a:tailEnd/>
          </a:ln>
        </p:spPr>
      </p:pic>
      <p:pic>
        <p:nvPicPr>
          <p:cNvPr id="10243" name="Picture 3"/>
          <p:cNvPicPr>
            <a:picLocks noChangeAspect="1" noChangeArrowheads="1"/>
          </p:cNvPicPr>
          <p:nvPr/>
        </p:nvPicPr>
        <p:blipFill>
          <a:blip r:embed="rId6" cstate="print"/>
          <a:srcRect/>
          <a:stretch>
            <a:fillRect/>
          </a:stretch>
        </p:blipFill>
        <p:spPr bwMode="auto">
          <a:xfrm>
            <a:off x="0" y="1524000"/>
            <a:ext cx="9144000" cy="381000"/>
          </a:xfrm>
          <a:prstGeom prst="rect">
            <a:avLst/>
          </a:prstGeom>
          <a:noFill/>
          <a:ln w="9525">
            <a:noFill/>
            <a:miter lim="800000"/>
            <a:headEnd/>
            <a:tailEnd/>
          </a:ln>
        </p:spPr>
      </p:pic>
      <p:pic>
        <p:nvPicPr>
          <p:cNvPr id="10244" name="Picture 4"/>
          <p:cNvPicPr>
            <a:picLocks noChangeAspect="1" noChangeArrowheads="1"/>
          </p:cNvPicPr>
          <p:nvPr/>
        </p:nvPicPr>
        <p:blipFill>
          <a:blip r:embed="rId7" cstate="print"/>
          <a:srcRect/>
          <a:stretch>
            <a:fillRect/>
          </a:stretch>
        </p:blipFill>
        <p:spPr bwMode="auto">
          <a:xfrm>
            <a:off x="0" y="1981200"/>
            <a:ext cx="3581400" cy="382772"/>
          </a:xfrm>
          <a:prstGeom prst="rect">
            <a:avLst/>
          </a:prstGeom>
          <a:noFill/>
          <a:ln w="9525">
            <a:noFill/>
            <a:miter lim="800000"/>
            <a:headEnd/>
            <a:tailEnd/>
          </a:ln>
        </p:spPr>
      </p:pic>
      <p:pic>
        <p:nvPicPr>
          <p:cNvPr id="10245" name="Picture 5"/>
          <p:cNvPicPr>
            <a:picLocks noChangeAspect="1" noChangeArrowheads="1"/>
          </p:cNvPicPr>
          <p:nvPr/>
        </p:nvPicPr>
        <p:blipFill>
          <a:blip r:embed="rId8" cstate="print"/>
          <a:srcRect/>
          <a:stretch>
            <a:fillRect/>
          </a:stretch>
        </p:blipFill>
        <p:spPr bwMode="auto">
          <a:xfrm>
            <a:off x="3581400" y="1981200"/>
            <a:ext cx="2057400" cy="288421"/>
          </a:xfrm>
          <a:prstGeom prst="rect">
            <a:avLst/>
          </a:prstGeom>
          <a:noFill/>
          <a:ln w="9525">
            <a:noFill/>
            <a:miter lim="800000"/>
            <a:headEnd/>
            <a:tailEnd/>
          </a:ln>
        </p:spPr>
      </p:pic>
      <p:pic>
        <p:nvPicPr>
          <p:cNvPr id="10246" name="Picture 6"/>
          <p:cNvPicPr>
            <a:picLocks noChangeAspect="1" noChangeArrowheads="1"/>
          </p:cNvPicPr>
          <p:nvPr/>
        </p:nvPicPr>
        <p:blipFill>
          <a:blip r:embed="rId9" cstate="print"/>
          <a:srcRect/>
          <a:stretch>
            <a:fillRect/>
          </a:stretch>
        </p:blipFill>
        <p:spPr bwMode="auto">
          <a:xfrm>
            <a:off x="0" y="2590800"/>
            <a:ext cx="9144000" cy="37640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srcRect/>
          <a:stretch>
            <a:fillRect/>
          </a:stretch>
        </p:blipFill>
        <p:spPr bwMode="auto">
          <a:xfrm>
            <a:off x="0" y="0"/>
            <a:ext cx="2010103" cy="381000"/>
          </a:xfrm>
          <a:prstGeom prst="rect">
            <a:avLst/>
          </a:prstGeom>
          <a:noFill/>
          <a:ln w="9525">
            <a:noFill/>
            <a:miter lim="800000"/>
            <a:headEnd/>
            <a:tailEnd/>
          </a:ln>
        </p:spPr>
      </p:pic>
      <p:pic>
        <p:nvPicPr>
          <p:cNvPr id="3" name="Picture 5"/>
          <p:cNvPicPr>
            <a:picLocks noChangeAspect="1" noChangeArrowheads="1"/>
          </p:cNvPicPr>
          <p:nvPr/>
        </p:nvPicPr>
        <p:blipFill>
          <a:blip r:embed="rId3" cstate="print"/>
          <a:srcRect/>
          <a:stretch>
            <a:fillRect/>
          </a:stretch>
        </p:blipFill>
        <p:spPr bwMode="auto">
          <a:xfrm>
            <a:off x="7221682" y="0"/>
            <a:ext cx="1922318" cy="381000"/>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2362200" y="685800"/>
            <a:ext cx="4800597" cy="762000"/>
          </a:xfrm>
          <a:prstGeom prst="rect">
            <a:avLst/>
          </a:prstGeom>
          <a:noFill/>
          <a:ln w="9525">
            <a:noFill/>
            <a:miter lim="800000"/>
            <a:headEnd/>
            <a:tailEnd/>
          </a:ln>
        </p:spPr>
      </p:pic>
      <p:pic>
        <p:nvPicPr>
          <p:cNvPr id="11266" name="Picture 2"/>
          <p:cNvPicPr>
            <a:picLocks noChangeAspect="1" noChangeArrowheads="1"/>
          </p:cNvPicPr>
          <p:nvPr/>
        </p:nvPicPr>
        <p:blipFill>
          <a:blip r:embed="rId5" cstate="print"/>
          <a:srcRect/>
          <a:stretch>
            <a:fillRect/>
          </a:stretch>
        </p:blipFill>
        <p:spPr bwMode="auto">
          <a:xfrm>
            <a:off x="0" y="1371600"/>
            <a:ext cx="9144000" cy="1702665"/>
          </a:xfrm>
          <a:prstGeom prst="rect">
            <a:avLst/>
          </a:prstGeom>
          <a:noFill/>
          <a:ln w="9525">
            <a:noFill/>
            <a:miter lim="800000"/>
            <a:headEnd/>
            <a:tailEnd/>
          </a:ln>
        </p:spPr>
      </p:pic>
      <p:pic>
        <p:nvPicPr>
          <p:cNvPr id="11267" name="Picture 3"/>
          <p:cNvPicPr>
            <a:picLocks noChangeAspect="1" noChangeArrowheads="1"/>
          </p:cNvPicPr>
          <p:nvPr/>
        </p:nvPicPr>
        <p:blipFill>
          <a:blip r:embed="rId6" cstate="print"/>
          <a:srcRect/>
          <a:stretch>
            <a:fillRect/>
          </a:stretch>
        </p:blipFill>
        <p:spPr bwMode="auto">
          <a:xfrm>
            <a:off x="228600" y="4343400"/>
            <a:ext cx="8915400" cy="119269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762000"/>
            <a:ext cx="9144000" cy="19812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0" y="2971800"/>
            <a:ext cx="9144000" cy="1143001"/>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0" y="0"/>
            <a:ext cx="2010103"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srcRect/>
          <a:stretch>
            <a:fillRect/>
          </a:stretch>
        </p:blipFill>
        <p:spPr bwMode="auto">
          <a:xfrm>
            <a:off x="0" y="0"/>
            <a:ext cx="2010103" cy="381000"/>
          </a:xfrm>
          <a:prstGeom prst="rect">
            <a:avLst/>
          </a:prstGeom>
          <a:noFill/>
          <a:ln w="9525">
            <a:noFill/>
            <a:miter lim="800000"/>
            <a:headEnd/>
            <a:tailEnd/>
          </a:ln>
        </p:spPr>
      </p:pic>
      <p:pic>
        <p:nvPicPr>
          <p:cNvPr id="3" name="Picture 5"/>
          <p:cNvPicPr>
            <a:picLocks noChangeAspect="1" noChangeArrowheads="1"/>
          </p:cNvPicPr>
          <p:nvPr/>
        </p:nvPicPr>
        <p:blipFill>
          <a:blip r:embed="rId3" cstate="print"/>
          <a:srcRect/>
          <a:stretch>
            <a:fillRect/>
          </a:stretch>
        </p:blipFill>
        <p:spPr bwMode="auto">
          <a:xfrm>
            <a:off x="7221682" y="0"/>
            <a:ext cx="1922318" cy="381000"/>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2362200" y="685800"/>
            <a:ext cx="4800597" cy="762000"/>
          </a:xfrm>
          <a:prstGeom prst="rect">
            <a:avLst/>
          </a:prstGeom>
          <a:noFill/>
          <a:ln w="9525">
            <a:noFill/>
            <a:miter lim="800000"/>
            <a:headEnd/>
            <a:tailEnd/>
          </a:ln>
        </p:spPr>
      </p:pic>
      <p:pic>
        <p:nvPicPr>
          <p:cNvPr id="7" name="Picture 2"/>
          <p:cNvPicPr>
            <a:picLocks noChangeAspect="1" noChangeArrowheads="1"/>
          </p:cNvPicPr>
          <p:nvPr/>
        </p:nvPicPr>
        <p:blipFill>
          <a:blip r:embed="rId5" cstate="print"/>
          <a:srcRect/>
          <a:stretch>
            <a:fillRect/>
          </a:stretch>
        </p:blipFill>
        <p:spPr bwMode="auto">
          <a:xfrm>
            <a:off x="58993" y="2057400"/>
            <a:ext cx="9085007" cy="184075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371600" y="841375"/>
            <a:ext cx="6477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Permutations</a:t>
            </a:r>
          </a:p>
        </p:txBody>
      </p:sp>
      <p:sp>
        <p:nvSpPr>
          <p:cNvPr id="5" name="TextBox 4"/>
          <p:cNvSpPr txBox="1">
            <a:spLocks noChangeArrowheads="1"/>
          </p:cNvSpPr>
          <p:nvPr/>
        </p:nvSpPr>
        <p:spPr bwMode="auto">
          <a:xfrm>
            <a:off x="1350963" y="1828800"/>
            <a:ext cx="61991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a:latin typeface="Comic Sans MS" pitchFamily="66" charset="0"/>
              </a:rPr>
              <a:t>The number of ways to arrange the letters ABC:</a:t>
            </a:r>
            <a:endParaRPr lang="en-US" altLang="en-US" sz="4000">
              <a:latin typeface="Comic Sans MS" pitchFamily="66" charset="0"/>
            </a:endParaRPr>
          </a:p>
        </p:txBody>
      </p:sp>
      <p:sp>
        <p:nvSpPr>
          <p:cNvPr id="4" name="TextBox 3"/>
          <p:cNvSpPr txBox="1">
            <a:spLocks noChangeArrowheads="1"/>
          </p:cNvSpPr>
          <p:nvPr/>
        </p:nvSpPr>
        <p:spPr bwMode="auto">
          <a:xfrm>
            <a:off x="6196013" y="2568575"/>
            <a:ext cx="2065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a:t>____  ____   ____</a:t>
            </a:r>
          </a:p>
        </p:txBody>
      </p:sp>
      <p:sp>
        <p:nvSpPr>
          <p:cNvPr id="6" name="TextBox 5"/>
          <p:cNvSpPr txBox="1">
            <a:spLocks noChangeArrowheads="1"/>
          </p:cNvSpPr>
          <p:nvPr/>
        </p:nvSpPr>
        <p:spPr bwMode="auto">
          <a:xfrm>
            <a:off x="812800" y="3008313"/>
            <a:ext cx="5189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a:latin typeface="Comic Sans MS" pitchFamily="66" charset="0"/>
              </a:rPr>
              <a:t>Number of choices for first blank</a:t>
            </a:r>
            <a:r>
              <a:rPr lang="en-US" altLang="en-US" sz="1800">
                <a:latin typeface="Comic Sans MS" pitchFamily="66" charset="0"/>
              </a:rPr>
              <a:t>?</a:t>
            </a:r>
          </a:p>
        </p:txBody>
      </p:sp>
      <p:sp>
        <p:nvSpPr>
          <p:cNvPr id="9" name="TextBox 8"/>
          <p:cNvSpPr txBox="1">
            <a:spLocks noChangeArrowheads="1"/>
          </p:cNvSpPr>
          <p:nvPr/>
        </p:nvSpPr>
        <p:spPr bwMode="auto">
          <a:xfrm>
            <a:off x="6275388" y="2916238"/>
            <a:ext cx="19065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t>  3</a:t>
            </a:r>
            <a:r>
              <a:rPr lang="en-US" altLang="en-US" sz="1800"/>
              <a:t>  ____  ____</a:t>
            </a:r>
          </a:p>
        </p:txBody>
      </p:sp>
      <p:sp>
        <p:nvSpPr>
          <p:cNvPr id="10" name="TextBox 9"/>
          <p:cNvSpPr txBox="1">
            <a:spLocks noChangeArrowheads="1"/>
          </p:cNvSpPr>
          <p:nvPr/>
        </p:nvSpPr>
        <p:spPr bwMode="auto">
          <a:xfrm>
            <a:off x="6248400" y="3368675"/>
            <a:ext cx="18684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1800"/>
              <a:t>    </a:t>
            </a:r>
            <a:r>
              <a:rPr lang="en-US" altLang="en-US" sz="2800"/>
              <a:t>3</a:t>
            </a:r>
            <a:r>
              <a:rPr lang="en-US" altLang="en-US" sz="1800"/>
              <a:t> </a:t>
            </a:r>
            <a:r>
              <a:rPr lang="en-US" altLang="en-US" sz="2800"/>
              <a:t>   2</a:t>
            </a:r>
            <a:r>
              <a:rPr lang="en-US" altLang="en-US" sz="1800"/>
              <a:t>   ___</a:t>
            </a:r>
          </a:p>
        </p:txBody>
      </p:sp>
      <p:sp>
        <p:nvSpPr>
          <p:cNvPr id="11" name="TextBox 10"/>
          <p:cNvSpPr txBox="1">
            <a:spLocks noChangeArrowheads="1"/>
          </p:cNvSpPr>
          <p:nvPr/>
        </p:nvSpPr>
        <p:spPr bwMode="auto">
          <a:xfrm>
            <a:off x="858838" y="3470275"/>
            <a:ext cx="5527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a:latin typeface="Comic Sans MS" pitchFamily="66" charset="0"/>
              </a:rPr>
              <a:t>Number of choices for second blank?</a:t>
            </a:r>
          </a:p>
        </p:txBody>
      </p:sp>
      <p:sp>
        <p:nvSpPr>
          <p:cNvPr id="12" name="TextBox 11"/>
          <p:cNvSpPr txBox="1">
            <a:spLocks noChangeArrowheads="1"/>
          </p:cNvSpPr>
          <p:nvPr/>
        </p:nvSpPr>
        <p:spPr bwMode="auto">
          <a:xfrm>
            <a:off x="858838" y="3941763"/>
            <a:ext cx="5284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400">
                <a:latin typeface="Comic Sans MS" pitchFamily="66" charset="0"/>
              </a:rPr>
              <a:t>Number of choices for third blank?</a:t>
            </a:r>
          </a:p>
        </p:txBody>
      </p:sp>
      <p:sp>
        <p:nvSpPr>
          <p:cNvPr id="13" name="TextBox 12"/>
          <p:cNvSpPr txBox="1">
            <a:spLocks noChangeArrowheads="1"/>
          </p:cNvSpPr>
          <p:nvPr/>
        </p:nvSpPr>
        <p:spPr bwMode="auto">
          <a:xfrm>
            <a:off x="6361113" y="3881438"/>
            <a:ext cx="1644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t>  3</a:t>
            </a:r>
            <a:r>
              <a:rPr lang="en-US" altLang="en-US" sz="1800"/>
              <a:t>     </a:t>
            </a:r>
            <a:r>
              <a:rPr lang="en-US" altLang="en-US" sz="2800"/>
              <a:t>2</a:t>
            </a:r>
            <a:r>
              <a:rPr lang="en-US" altLang="en-US" sz="1800"/>
              <a:t>    </a:t>
            </a:r>
            <a:r>
              <a:rPr lang="en-US" altLang="en-US" sz="2800"/>
              <a:t>1</a:t>
            </a:r>
            <a:endParaRPr lang="en-US" altLang="en-US" sz="1800"/>
          </a:p>
        </p:txBody>
      </p:sp>
      <p:sp>
        <p:nvSpPr>
          <p:cNvPr id="14" name="TextBox 13"/>
          <p:cNvSpPr txBox="1">
            <a:spLocks noChangeArrowheads="1"/>
          </p:cNvSpPr>
          <p:nvPr/>
        </p:nvSpPr>
        <p:spPr bwMode="auto">
          <a:xfrm>
            <a:off x="1522413" y="4657725"/>
            <a:ext cx="5311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t>3*2*1 = 6        3! = 3*2*1 = 6</a:t>
            </a:r>
          </a:p>
        </p:txBody>
      </p:sp>
      <p:sp>
        <p:nvSpPr>
          <p:cNvPr id="15" name="TextBox 14"/>
          <p:cNvSpPr txBox="1">
            <a:spLocks noChangeArrowheads="1"/>
          </p:cNvSpPr>
          <p:nvPr/>
        </p:nvSpPr>
        <p:spPr bwMode="auto">
          <a:xfrm>
            <a:off x="977900" y="5235575"/>
            <a:ext cx="6400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t>ABC     ACB    BAC    BCA    CAB    CBA</a:t>
            </a:r>
          </a:p>
        </p:txBody>
      </p:sp>
    </p:spTree>
    <p:extLst>
      <p:ext uri="{BB962C8B-B14F-4D97-AF65-F5344CB8AC3E}">
        <p14:creationId xmlns:p14="http://schemas.microsoft.com/office/powerpoint/2010/main" val="3877186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9" grpId="0"/>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1371600" y="304800"/>
            <a:ext cx="6477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Permutations on the Calculator</a:t>
            </a:r>
          </a:p>
        </p:txBody>
      </p:sp>
      <p:sp>
        <p:nvSpPr>
          <p:cNvPr id="3" name="TextBox 2"/>
          <p:cNvSpPr txBox="1">
            <a:spLocks noChangeArrowheads="1"/>
          </p:cNvSpPr>
          <p:nvPr/>
        </p:nvSpPr>
        <p:spPr bwMode="auto">
          <a:xfrm>
            <a:off x="533400" y="2209800"/>
            <a:ext cx="82296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You can use your calculator to find permutations</a:t>
            </a:r>
          </a:p>
          <a:p>
            <a:pPr eaLnBrk="1" hangingPunct="1">
              <a:spcBef>
                <a:spcPct val="0"/>
              </a:spcBef>
              <a:buClrTx/>
              <a:buSzTx/>
              <a:buFont typeface="Arial" charset="0"/>
              <a:buChar char="•"/>
            </a:pPr>
            <a:r>
              <a:rPr lang="en-US" altLang="en-US" sz="2800">
                <a:latin typeface="Comic Sans MS" pitchFamily="66" charset="0"/>
              </a:rPr>
              <a:t> To find the number of permutations of 10 items taken 6 at a time (</a:t>
            </a:r>
            <a:r>
              <a:rPr lang="en-US" altLang="en-US" sz="2800" baseline="-25000">
                <a:latin typeface="Comic Sans MS" pitchFamily="66" charset="0"/>
              </a:rPr>
              <a:t>10</a:t>
            </a:r>
            <a:r>
              <a:rPr lang="en-US" altLang="en-US" sz="2800">
                <a:latin typeface="Comic Sans MS" pitchFamily="66" charset="0"/>
              </a:rPr>
              <a:t>P</a:t>
            </a:r>
            <a:r>
              <a:rPr lang="en-US" altLang="en-US" sz="2800" baseline="-25000">
                <a:latin typeface="Comic Sans MS" pitchFamily="66" charset="0"/>
              </a:rPr>
              <a:t>6</a:t>
            </a:r>
            <a:r>
              <a:rPr lang="en-US" altLang="en-US" sz="2800">
                <a:latin typeface="Comic Sans MS" pitchFamily="66" charset="0"/>
              </a:rPr>
              <a:t>): </a:t>
            </a:r>
          </a:p>
          <a:p>
            <a:pPr eaLnBrk="1" hangingPunct="1">
              <a:spcBef>
                <a:spcPct val="0"/>
              </a:spcBef>
              <a:buClrTx/>
              <a:buSzTx/>
              <a:buFont typeface="Arial" charset="0"/>
              <a:buChar char="•"/>
            </a:pPr>
            <a:r>
              <a:rPr lang="en-US" altLang="en-US" sz="2800">
                <a:latin typeface="Comic Sans MS" pitchFamily="66" charset="0"/>
              </a:rPr>
              <a:t> Type the total number of items</a:t>
            </a:r>
          </a:p>
          <a:p>
            <a:pPr eaLnBrk="1" hangingPunct="1">
              <a:spcBef>
                <a:spcPct val="0"/>
              </a:spcBef>
              <a:buClrTx/>
              <a:buSzTx/>
              <a:buFont typeface="Arial" charset="0"/>
              <a:buChar char="•"/>
            </a:pPr>
            <a:r>
              <a:rPr lang="en-US" altLang="en-US" sz="2800">
                <a:latin typeface="Comic Sans MS" pitchFamily="66" charset="0"/>
              </a:rPr>
              <a:t> Go to the MATH menu and arrow over to PRB</a:t>
            </a:r>
          </a:p>
          <a:p>
            <a:pPr eaLnBrk="1" hangingPunct="1">
              <a:spcBef>
                <a:spcPct val="0"/>
              </a:spcBef>
              <a:buClrTx/>
              <a:buSzTx/>
              <a:buFont typeface="Arial" charset="0"/>
              <a:buChar char="•"/>
            </a:pPr>
            <a:r>
              <a:rPr lang="en-US" altLang="en-US" sz="2800">
                <a:latin typeface="Comic Sans MS" pitchFamily="66" charset="0"/>
              </a:rPr>
              <a:t> Choose option 2: nPr</a:t>
            </a:r>
          </a:p>
          <a:p>
            <a:pPr eaLnBrk="1" hangingPunct="1">
              <a:spcBef>
                <a:spcPct val="0"/>
              </a:spcBef>
              <a:buClrTx/>
              <a:buSzTx/>
              <a:buFont typeface="Arial" charset="0"/>
              <a:buChar char="•"/>
            </a:pPr>
            <a:r>
              <a:rPr lang="en-US" altLang="en-US" sz="2800">
                <a:latin typeface="Comic Sans MS" pitchFamily="66" charset="0"/>
              </a:rPr>
              <a:t> Type the number of items you want to order</a:t>
            </a:r>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53340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3340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53340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5334000"/>
            <a:ext cx="18859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3872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3013"/>
                                        </p:tgtEl>
                                        <p:attrNameLst>
                                          <p:attrName>style.visibility</p:attrName>
                                        </p:attrNameLst>
                                      </p:cBhvr>
                                      <p:to>
                                        <p:strVal val="visible"/>
                                      </p:to>
                                    </p:set>
                                    <p:anim calcmode="lin" valueType="num">
                                      <p:cBhvr additive="base">
                                        <p:cTn id="19" dur="500" fill="hold"/>
                                        <p:tgtEl>
                                          <p:spTgt spid="43013"/>
                                        </p:tgtEl>
                                        <p:attrNameLst>
                                          <p:attrName>ppt_x</p:attrName>
                                        </p:attrNameLst>
                                      </p:cBhvr>
                                      <p:tavLst>
                                        <p:tav tm="0">
                                          <p:val>
                                            <p:strVal val="#ppt_x"/>
                                          </p:val>
                                        </p:tav>
                                        <p:tav tm="100000">
                                          <p:val>
                                            <p:strVal val="#ppt_x"/>
                                          </p:val>
                                        </p:tav>
                                      </p:tavLst>
                                    </p:anim>
                                    <p:anim calcmode="lin" valueType="num">
                                      <p:cBhvr additive="base">
                                        <p:cTn id="20"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3010"/>
                                        </p:tgtEl>
                                        <p:attrNameLst>
                                          <p:attrName>style.visibility</p:attrName>
                                        </p:attrNameLst>
                                      </p:cBhvr>
                                      <p:to>
                                        <p:strVal val="visible"/>
                                      </p:to>
                                    </p:set>
                                    <p:anim calcmode="lin" valueType="num">
                                      <p:cBhvr additive="base">
                                        <p:cTn id="37" dur="500" fill="hold"/>
                                        <p:tgtEl>
                                          <p:spTgt spid="43010"/>
                                        </p:tgtEl>
                                        <p:attrNameLst>
                                          <p:attrName>ppt_x</p:attrName>
                                        </p:attrNameLst>
                                      </p:cBhvr>
                                      <p:tavLst>
                                        <p:tav tm="0">
                                          <p:val>
                                            <p:strVal val="#ppt_x"/>
                                          </p:val>
                                        </p:tav>
                                        <p:tav tm="100000">
                                          <p:val>
                                            <p:strVal val="#ppt_x"/>
                                          </p:val>
                                        </p:tav>
                                      </p:tavLst>
                                    </p:anim>
                                    <p:anim calcmode="lin" valueType="num">
                                      <p:cBhvr additive="base">
                                        <p:cTn id="3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3014"/>
                                        </p:tgtEl>
                                        <p:attrNameLst>
                                          <p:attrName>style.visibility</p:attrName>
                                        </p:attrNameLst>
                                      </p:cBhvr>
                                      <p:to>
                                        <p:strVal val="visible"/>
                                      </p:to>
                                    </p:set>
                                    <p:anim calcmode="lin" valueType="num">
                                      <p:cBhvr additive="base">
                                        <p:cTn id="49" dur="500" fill="hold"/>
                                        <p:tgtEl>
                                          <p:spTgt spid="43014"/>
                                        </p:tgtEl>
                                        <p:attrNameLst>
                                          <p:attrName>ppt_x</p:attrName>
                                        </p:attrNameLst>
                                      </p:cBhvr>
                                      <p:tavLst>
                                        <p:tav tm="0">
                                          <p:val>
                                            <p:strVal val="#ppt_x"/>
                                          </p:val>
                                        </p:tav>
                                        <p:tav tm="100000">
                                          <p:val>
                                            <p:strVal val="#ppt_x"/>
                                          </p:val>
                                        </p:tav>
                                      </p:tavLst>
                                    </p:anim>
                                    <p:anim calcmode="lin" valueType="num">
                                      <p:cBhvr additive="base">
                                        <p:cTn id="50"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3015"/>
                                        </p:tgtEl>
                                        <p:attrNameLst>
                                          <p:attrName>style.visibility</p:attrName>
                                        </p:attrNameLst>
                                      </p:cBhvr>
                                      <p:to>
                                        <p:strVal val="visible"/>
                                      </p:to>
                                    </p:set>
                                    <p:anim calcmode="lin" valueType="num">
                                      <p:cBhvr additive="base">
                                        <p:cTn id="55" dur="500" fill="hold"/>
                                        <p:tgtEl>
                                          <p:spTgt spid="43015"/>
                                        </p:tgtEl>
                                        <p:attrNameLst>
                                          <p:attrName>ppt_x</p:attrName>
                                        </p:attrNameLst>
                                      </p:cBhvr>
                                      <p:tavLst>
                                        <p:tav tm="0">
                                          <p:val>
                                            <p:strVal val="#ppt_x"/>
                                          </p:val>
                                        </p:tav>
                                        <p:tav tm="100000">
                                          <p:val>
                                            <p:strVal val="#ppt_x"/>
                                          </p:val>
                                        </p:tav>
                                      </p:tavLst>
                                    </p:anim>
                                    <p:anim calcmode="lin" valueType="num">
                                      <p:cBhvr additive="base">
                                        <p:cTn id="56"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fontAlgn="base" hangingPunct="1">
              <a:spcBef>
                <a:spcPct val="0"/>
              </a:spcBef>
              <a:spcAft>
                <a:spcPct val="0"/>
              </a:spcAft>
              <a:buClrTx/>
              <a:buSzTx/>
              <a:buFontTx/>
              <a:buNone/>
            </a:pPr>
            <a:r>
              <a:rPr lang="en-US" altLang="en-US" sz="4400" smtClean="0">
                <a:solidFill>
                  <a:srgbClr val="333399"/>
                </a:solidFill>
                <a:latin typeface="Comic Sans MS" pitchFamily="66" charset="0"/>
                <a:cs typeface="Arial" charset="0"/>
              </a:rPr>
              <a:t>Permutations</a:t>
            </a:r>
          </a:p>
        </p:txBody>
      </p:sp>
      <p:sp>
        <p:nvSpPr>
          <p:cNvPr id="11267" name="TextBox 5"/>
          <p:cNvSpPr txBox="1">
            <a:spLocks noChangeArrowheads="1"/>
          </p:cNvSpPr>
          <p:nvPr/>
        </p:nvSpPr>
        <p:spPr bwMode="auto">
          <a:xfrm>
            <a:off x="1374775" y="2438400"/>
            <a:ext cx="68992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fontAlgn="base" hangingPunct="1">
              <a:spcBef>
                <a:spcPct val="0"/>
              </a:spcBef>
              <a:spcAft>
                <a:spcPct val="0"/>
              </a:spcAft>
              <a:buClrTx/>
              <a:buSzTx/>
              <a:buFontTx/>
              <a:buNone/>
            </a:pPr>
            <a:r>
              <a:rPr lang="en-US" altLang="en-US" sz="2800" smtClean="0">
                <a:solidFill>
                  <a:srgbClr val="000000"/>
                </a:solidFill>
                <a:latin typeface="Comic Sans MS" pitchFamily="66" charset="0"/>
                <a:cs typeface="Arial" charset="0"/>
              </a:rPr>
              <a:t>A combination lock will open when the right choice of three numbers (from 1 to 30, inclusive) is selected. How many different lock combinations are possible assuming no number is repeated?</a:t>
            </a:r>
          </a:p>
        </p:txBody>
      </p:sp>
      <p:graphicFrame>
        <p:nvGraphicFramePr>
          <p:cNvPr id="11268"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037"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9" name="Rectangle 7"/>
          <p:cNvSpPr>
            <a:spLocks noChangeArrowheads="1"/>
          </p:cNvSpPr>
          <p:nvPr/>
        </p:nvSpPr>
        <p:spPr bwMode="auto">
          <a:xfrm>
            <a:off x="296863" y="2006600"/>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fontAlgn="base" hangingPunct="1">
              <a:spcBef>
                <a:spcPct val="0"/>
              </a:spcBef>
              <a:spcAft>
                <a:spcPct val="0"/>
              </a:spcAft>
              <a:buClrTx/>
              <a:buSzTx/>
              <a:buFontTx/>
              <a:buNone/>
            </a:pPr>
            <a:r>
              <a:rPr lang="en-US" altLang="en-US" sz="2800" b="1" smtClean="0">
                <a:solidFill>
                  <a:srgbClr val="FF0000"/>
                </a:solidFill>
                <a:latin typeface="Comic Sans MS" pitchFamily="66" charset="0"/>
                <a:cs typeface="Arial" charset="0"/>
              </a:rPr>
              <a:t> Practice:</a:t>
            </a:r>
          </a:p>
        </p:txBody>
      </p:sp>
      <p:grpSp>
        <p:nvGrpSpPr>
          <p:cNvPr id="2" name="AnswerNow"/>
          <p:cNvGrpSpPr>
            <a:grpSpLocks/>
          </p:cNvGrpSpPr>
          <p:nvPr/>
        </p:nvGrpSpPr>
        <p:grpSpPr bwMode="auto">
          <a:xfrm>
            <a:off x="6116638" y="4940300"/>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solidFill>
                  <a:srgbClr val="000000"/>
                </a:solidFill>
              </a:endParaRPr>
            </a:p>
          </p:txBody>
        </p:sp>
        <p:sp>
          <p:nvSpPr>
            <p:cNvPr id="11274" name="ANText"/>
            <p:cNvSpPr txBox="1">
              <a:spLocks noChangeArrowheads="1"/>
            </p:cNvSpPr>
            <p:nvPr/>
          </p:nvSpPr>
          <p:spPr bwMode="auto">
            <a:xfrm>
              <a:off x="2180" y="3960"/>
              <a:ext cx="140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fontAlgn="base">
                <a:spcBef>
                  <a:spcPct val="0"/>
                </a:spcBef>
                <a:spcAft>
                  <a:spcPct val="0"/>
                </a:spcAft>
                <a:buClrTx/>
                <a:buSzTx/>
                <a:buFontTx/>
                <a:buNone/>
              </a:pPr>
              <a:r>
                <a:rPr lang="en-US" altLang="en-US" sz="2400" b="1" smtClean="0">
                  <a:solidFill>
                    <a:srgbClr val="FFFFFF"/>
                  </a:solidFill>
                  <a:latin typeface="Times" pitchFamily="18" charset="0"/>
                  <a:cs typeface="Arial" charset="0"/>
                </a:rPr>
                <a:t>Answer Now</a:t>
              </a:r>
            </a:p>
          </p:txBody>
        </p:sp>
      </p:grpSp>
    </p:spTree>
    <p:extLst>
      <p:ext uri="{BB962C8B-B14F-4D97-AF65-F5344CB8AC3E}">
        <p14:creationId xmlns:p14="http://schemas.microsoft.com/office/powerpoint/2010/main" val="717383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Permutations</a:t>
            </a:r>
          </a:p>
        </p:txBody>
      </p:sp>
      <p:sp>
        <p:nvSpPr>
          <p:cNvPr id="14339" name="TextBox 5"/>
          <p:cNvSpPr txBox="1">
            <a:spLocks noChangeArrowheads="1"/>
          </p:cNvSpPr>
          <p:nvPr/>
        </p:nvSpPr>
        <p:spPr bwMode="auto">
          <a:xfrm>
            <a:off x="1374775" y="2438400"/>
            <a:ext cx="68992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From a club of 24 members, a President, Vice President, Secretary, Treasurer and Historian are to be elected.  In how many ways can the offices be filled?</a:t>
            </a:r>
          </a:p>
        </p:txBody>
      </p:sp>
      <p:graphicFrame>
        <p:nvGraphicFramePr>
          <p:cNvPr id="14340"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3085"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1" name="Rectangle 7"/>
          <p:cNvSpPr>
            <a:spLocks noChangeArrowheads="1"/>
          </p:cNvSpPr>
          <p:nvPr/>
        </p:nvSpPr>
        <p:spPr bwMode="auto">
          <a:xfrm>
            <a:off x="296863" y="2006600"/>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FF0000"/>
                </a:solidFill>
                <a:latin typeface="Comic Sans MS" pitchFamily="66" charset="0"/>
              </a:rPr>
              <a:t> Practice:</a:t>
            </a:r>
          </a:p>
        </p:txBody>
      </p:sp>
      <p:grpSp>
        <p:nvGrpSpPr>
          <p:cNvPr id="2" name="AnswerNow"/>
          <p:cNvGrpSpPr>
            <a:grpSpLocks/>
          </p:cNvGrpSpPr>
          <p:nvPr/>
        </p:nvGrpSpPr>
        <p:grpSpPr bwMode="auto">
          <a:xfrm>
            <a:off x="6116638" y="4940300"/>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p>
          </p:txBody>
        </p:sp>
        <p:sp>
          <p:nvSpPr>
            <p:cNvPr id="14346" name="ANText"/>
            <p:cNvSpPr txBox="1">
              <a:spLocks noChangeArrowheads="1"/>
            </p:cNvSpPr>
            <p:nvPr/>
          </p:nvSpPr>
          <p:spPr bwMode="auto">
            <a:xfrm>
              <a:off x="2180" y="3960"/>
              <a:ext cx="140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2400" b="1">
                  <a:solidFill>
                    <a:srgbClr val="FFFFFF"/>
                  </a:solidFill>
                  <a:latin typeface="Times" pitchFamily="18" charset="0"/>
                </a:rPr>
                <a:t>Answer Now</a:t>
              </a:r>
            </a:p>
          </p:txBody>
        </p:sp>
      </p:grpSp>
    </p:spTree>
    <p:extLst>
      <p:ext uri="{BB962C8B-B14F-4D97-AF65-F5344CB8AC3E}">
        <p14:creationId xmlns:p14="http://schemas.microsoft.com/office/powerpoint/2010/main" val="1890035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1371600" y="1038225"/>
            <a:ext cx="6477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4400">
                <a:solidFill>
                  <a:schemeClr val="tx2"/>
                </a:solidFill>
                <a:latin typeface="Comic Sans MS" pitchFamily="66" charset="0"/>
              </a:rPr>
              <a:t>Permutations</a:t>
            </a:r>
          </a:p>
        </p:txBody>
      </p:sp>
      <p:sp>
        <p:nvSpPr>
          <p:cNvPr id="15363" name="TextBox 5"/>
          <p:cNvSpPr txBox="1">
            <a:spLocks noChangeArrowheads="1"/>
          </p:cNvSpPr>
          <p:nvPr/>
        </p:nvSpPr>
        <p:spPr bwMode="auto">
          <a:xfrm>
            <a:off x="1374775" y="2438400"/>
            <a:ext cx="68992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a:latin typeface="Comic Sans MS" pitchFamily="66" charset="0"/>
              </a:rPr>
              <a:t>From a club of 24 members, a President, Vice President, Secretary, Treasurer and Historian are to be elected.  In how many ways can the offices be filled?</a:t>
            </a:r>
          </a:p>
        </p:txBody>
      </p:sp>
      <p:graphicFrame>
        <p:nvGraphicFramePr>
          <p:cNvPr id="15364"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4120" name="Equation" r:id="rId4" imgW="101468" imgH="177569" progId="Equation.3">
                  <p:embed/>
                </p:oleObj>
              </mc:Choice>
              <mc:Fallback>
                <p:oleObj name="Equation" r:id="rId4" imgW="101468" imgH="17756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5" name="Rectangle 7"/>
          <p:cNvSpPr>
            <a:spLocks noChangeArrowheads="1"/>
          </p:cNvSpPr>
          <p:nvPr/>
        </p:nvSpPr>
        <p:spPr bwMode="auto">
          <a:xfrm>
            <a:off x="296863" y="2006600"/>
            <a:ext cx="1898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FF0000"/>
                </a:solidFill>
                <a:latin typeface="Comic Sans MS" pitchFamily="66" charset="0"/>
              </a:rPr>
              <a:t> Practice:</a:t>
            </a:r>
          </a:p>
        </p:txBody>
      </p:sp>
      <p:graphicFrame>
        <p:nvGraphicFramePr>
          <p:cNvPr id="3" name="Object 2"/>
          <p:cNvGraphicFramePr>
            <a:graphicFrameLocks noChangeAspect="1"/>
          </p:cNvGraphicFramePr>
          <p:nvPr/>
        </p:nvGraphicFramePr>
        <p:xfrm>
          <a:off x="1600200" y="4684713"/>
          <a:ext cx="5816600" cy="1911350"/>
        </p:xfrm>
        <a:graphic>
          <a:graphicData uri="http://schemas.openxmlformats.org/presentationml/2006/ole">
            <mc:AlternateContent xmlns:mc="http://schemas.openxmlformats.org/markup-compatibility/2006">
              <mc:Choice xmlns:v="urn:schemas-microsoft-com:vml" Requires="v">
                <p:oleObj spid="_x0000_s4121" name="Equation" r:id="rId6" imgW="2006600" imgH="660400" progId="Equation.3">
                  <p:embed/>
                </p:oleObj>
              </mc:Choice>
              <mc:Fallback>
                <p:oleObj name="Equation" r:id="rId6" imgW="2006600" imgH="660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4684713"/>
                        <a:ext cx="5816600"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02239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Distinguishable Permutations	</a:t>
            </a:r>
            <a:endParaRPr lang="en-US" dirty="0"/>
          </a:p>
        </p:txBody>
      </p:sp>
      <p:sp>
        <p:nvSpPr>
          <p:cNvPr id="3" name="Content Placeholder 2"/>
          <p:cNvSpPr>
            <a:spLocks noGrp="1"/>
          </p:cNvSpPr>
          <p:nvPr>
            <p:ph idx="1"/>
          </p:nvPr>
        </p:nvSpPr>
        <p:spPr/>
        <p:txBody>
          <a:bodyPr/>
          <a:lstStyle/>
          <a:p>
            <a:r>
              <a:rPr lang="en-US" dirty="0" smtClean="0"/>
              <a:t>There are times when items in a permutation has items that repeat.  </a:t>
            </a:r>
          </a:p>
          <a:p>
            <a:r>
              <a:rPr lang="en-US" dirty="0" smtClean="0"/>
              <a:t>Ex:  How many ways can you arrange the letters in MATTHEW?</a:t>
            </a:r>
          </a:p>
          <a:p>
            <a:endParaRPr lang="en-US" dirty="0"/>
          </a:p>
          <a:p>
            <a:r>
              <a:rPr lang="en-US" dirty="0" smtClean="0"/>
              <a:t>Does the order matter?</a:t>
            </a:r>
            <a:endParaRPr lang="en-US" dirty="0"/>
          </a:p>
        </p:txBody>
      </p:sp>
    </p:spTree>
    <p:extLst>
      <p:ext uri="{BB962C8B-B14F-4D97-AF65-F5344CB8AC3E}">
        <p14:creationId xmlns:p14="http://schemas.microsoft.com/office/powerpoint/2010/main" val="81813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836</Words>
  <Application>Microsoft Office PowerPoint</Application>
  <PresentationFormat>On-screen Show (4:3)</PresentationFormat>
  <Paragraphs>118</Paragraphs>
  <Slides>30</Slides>
  <Notes>14</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41" baseType="lpstr">
      <vt:lpstr>Arial</vt:lpstr>
      <vt:lpstr>Calibri</vt:lpstr>
      <vt:lpstr>Comic Sans MS</vt:lpstr>
      <vt:lpstr>Tahoma</vt:lpstr>
      <vt:lpstr>Times</vt:lpstr>
      <vt:lpstr>Times New Roman</vt:lpstr>
      <vt:lpstr>Wingdings</vt:lpstr>
      <vt:lpstr>Office Theme</vt:lpstr>
      <vt:lpstr>Blends</vt:lpstr>
      <vt:lpstr>1_Blends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Distinguishable Permutations </vt:lpstr>
      <vt:lpstr>Distinguishable Permutations </vt:lpstr>
      <vt:lpstr>Distinguishable Permutations</vt:lpstr>
      <vt:lpstr>Distinguishable Permutations</vt:lpstr>
      <vt:lpstr>Distinguishable Permutations</vt:lpstr>
      <vt:lpstr>Distinguishable Permutations</vt:lpstr>
      <vt:lpstr>Circular Permutations – When items have no start or end</vt:lpstr>
      <vt:lpstr>Circular </vt:lpstr>
      <vt:lpstr>Reflected permutations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Probability with Permutations and Combinations</vt:lpstr>
      <vt:lpstr>PowerPoint Presentation</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mdowney</dc:creator>
  <cp:lastModifiedBy>astachowicz</cp:lastModifiedBy>
  <cp:revision>18</cp:revision>
  <dcterms:created xsi:type="dcterms:W3CDTF">2013-09-10T11:14:42Z</dcterms:created>
  <dcterms:modified xsi:type="dcterms:W3CDTF">2020-02-12T13:17:12Z</dcterms:modified>
</cp:coreProperties>
</file>